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003" r:id="rId1"/>
  </p:sldMasterIdLst>
  <p:notesMasterIdLst>
    <p:notesMasterId r:id="rId127"/>
  </p:notesMasterIdLst>
  <p:sldIdLst>
    <p:sldId id="463" r:id="rId2"/>
    <p:sldId id="958" r:id="rId3"/>
    <p:sldId id="737" r:id="rId4"/>
    <p:sldId id="747" r:id="rId5"/>
    <p:sldId id="942" r:id="rId6"/>
    <p:sldId id="896" r:id="rId7"/>
    <p:sldId id="943" r:id="rId8"/>
    <p:sldId id="944" r:id="rId9"/>
    <p:sldId id="945" r:id="rId10"/>
    <p:sldId id="946" r:id="rId11"/>
    <p:sldId id="947" r:id="rId12"/>
    <p:sldId id="949" r:id="rId13"/>
    <p:sldId id="952" r:id="rId14"/>
    <p:sldId id="953" r:id="rId15"/>
    <p:sldId id="954" r:id="rId16"/>
    <p:sldId id="955" r:id="rId17"/>
    <p:sldId id="956" r:id="rId18"/>
    <p:sldId id="959" r:id="rId19"/>
    <p:sldId id="957" r:id="rId20"/>
    <p:sldId id="951" r:id="rId21"/>
    <p:sldId id="748" r:id="rId22"/>
    <p:sldId id="749" r:id="rId23"/>
    <p:sldId id="907" r:id="rId24"/>
    <p:sldId id="908" r:id="rId25"/>
    <p:sldId id="909" r:id="rId26"/>
    <p:sldId id="895" r:id="rId27"/>
    <p:sldId id="898" r:id="rId28"/>
    <p:sldId id="987" r:id="rId29"/>
    <p:sldId id="988" r:id="rId30"/>
    <p:sldId id="897" r:id="rId31"/>
    <p:sldId id="985" r:id="rId32"/>
    <p:sldId id="986" r:id="rId33"/>
    <p:sldId id="750" r:id="rId34"/>
    <p:sldId id="760" r:id="rId35"/>
    <p:sldId id="761" r:id="rId36"/>
    <p:sldId id="762" r:id="rId37"/>
    <p:sldId id="855" r:id="rId38"/>
    <p:sldId id="856" r:id="rId39"/>
    <p:sldId id="857" r:id="rId40"/>
    <p:sldId id="858" r:id="rId41"/>
    <p:sldId id="859" r:id="rId42"/>
    <p:sldId id="860" r:id="rId43"/>
    <p:sldId id="861" r:id="rId44"/>
    <p:sldId id="862" r:id="rId45"/>
    <p:sldId id="863" r:id="rId46"/>
    <p:sldId id="864" r:id="rId47"/>
    <p:sldId id="920" r:id="rId48"/>
    <p:sldId id="919" r:id="rId49"/>
    <p:sldId id="922" r:id="rId50"/>
    <p:sldId id="923" r:id="rId51"/>
    <p:sldId id="921" r:id="rId52"/>
    <p:sldId id="930" r:id="rId53"/>
    <p:sldId id="939" r:id="rId54"/>
    <p:sldId id="940" r:id="rId55"/>
    <p:sldId id="962" r:id="rId56"/>
    <p:sldId id="929" r:id="rId57"/>
    <p:sldId id="931" r:id="rId58"/>
    <p:sldId id="932" r:id="rId59"/>
    <p:sldId id="933" r:id="rId60"/>
    <p:sldId id="934" r:id="rId61"/>
    <p:sldId id="935" r:id="rId62"/>
    <p:sldId id="936" r:id="rId63"/>
    <p:sldId id="937" r:id="rId64"/>
    <p:sldId id="938" r:id="rId65"/>
    <p:sldId id="899" r:id="rId66"/>
    <p:sldId id="900" r:id="rId67"/>
    <p:sldId id="901" r:id="rId68"/>
    <p:sldId id="961" r:id="rId69"/>
    <p:sldId id="960" r:id="rId70"/>
    <p:sldId id="902" r:id="rId71"/>
    <p:sldId id="906" r:id="rId72"/>
    <p:sldId id="903" r:id="rId73"/>
    <p:sldId id="904" r:id="rId74"/>
    <p:sldId id="865" r:id="rId75"/>
    <p:sldId id="763" r:id="rId76"/>
    <p:sldId id="764" r:id="rId77"/>
    <p:sldId id="765" r:id="rId78"/>
    <p:sldId id="766" r:id="rId79"/>
    <p:sldId id="767" r:id="rId80"/>
    <p:sldId id="768" r:id="rId81"/>
    <p:sldId id="769" r:id="rId82"/>
    <p:sldId id="770" r:id="rId83"/>
    <p:sldId id="771" r:id="rId84"/>
    <p:sldId id="772" r:id="rId85"/>
    <p:sldId id="773" r:id="rId86"/>
    <p:sldId id="774" r:id="rId87"/>
    <p:sldId id="775" r:id="rId88"/>
    <p:sldId id="776" r:id="rId89"/>
    <p:sldId id="910" r:id="rId90"/>
    <p:sldId id="911" r:id="rId91"/>
    <p:sldId id="912" r:id="rId92"/>
    <p:sldId id="913" r:id="rId93"/>
    <p:sldId id="914" r:id="rId94"/>
    <p:sldId id="915" r:id="rId95"/>
    <p:sldId id="916" r:id="rId96"/>
    <p:sldId id="917" r:id="rId97"/>
    <p:sldId id="918" r:id="rId98"/>
    <p:sldId id="963" r:id="rId99"/>
    <p:sldId id="964" r:id="rId100"/>
    <p:sldId id="969" r:id="rId101"/>
    <p:sldId id="965" r:id="rId102"/>
    <p:sldId id="966" r:id="rId103"/>
    <p:sldId id="968" r:id="rId104"/>
    <p:sldId id="967" r:id="rId105"/>
    <p:sldId id="970" r:id="rId106"/>
    <p:sldId id="971" r:id="rId107"/>
    <p:sldId id="974" r:id="rId108"/>
    <p:sldId id="972" r:id="rId109"/>
    <p:sldId id="973" r:id="rId110"/>
    <p:sldId id="975" r:id="rId111"/>
    <p:sldId id="976" r:id="rId112"/>
    <p:sldId id="977" r:id="rId113"/>
    <p:sldId id="978" r:id="rId114"/>
    <p:sldId id="979" r:id="rId115"/>
    <p:sldId id="980" r:id="rId116"/>
    <p:sldId id="981" r:id="rId117"/>
    <p:sldId id="982" r:id="rId118"/>
    <p:sldId id="983" r:id="rId119"/>
    <p:sldId id="984" r:id="rId120"/>
    <p:sldId id="989" r:id="rId121"/>
    <p:sldId id="990" r:id="rId122"/>
    <p:sldId id="991" r:id="rId123"/>
    <p:sldId id="993" r:id="rId124"/>
    <p:sldId id="992" r:id="rId125"/>
    <p:sldId id="736" r:id="rId12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4657" autoAdjust="0"/>
  </p:normalViewPr>
  <p:slideViewPr>
    <p:cSldViewPr snapToGrid="0">
      <p:cViewPr varScale="1">
        <p:scale>
          <a:sx n="86" d="100"/>
          <a:sy n="86" d="100"/>
        </p:scale>
        <p:origin x="108" y="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7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7FA8360-AEBC-46D3-B3A9-287AAB828AB1}" type="datetimeFigureOut">
              <a:rPr lang="ko-KR" altLang="en-US" smtClean="0"/>
              <a:pPr/>
              <a:t>2021-10-05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3B6DC9B-C5E3-4B24-932A-BF9B7CBDE3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AB3C8-F492-438E-81A3-466D2CCB613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10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3943-1196-429C-8401-73243C6B9F3A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8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6AB2-D463-44A7-8AE0-6DA5011A71F4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5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06E2-FF8C-403E-9A0C-0EDB96AD56D5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지나\01. 작업\2016. 04. 11_멀티캠퍼스 PPT_김희정\로고3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0" y="3478853"/>
            <a:ext cx="3466417" cy="30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50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31278"/>
            <a:ext cx="10972800" cy="41381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217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ECD7-166A-4ECB-9300-4D77C50C6071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6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DB0C-A4C9-44D8-9E05-F8CB30D0BD03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4487-C007-4A55-B1ED-2D4D7C910CBD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4345-D08C-4FD9-98CD-7D52CF29365C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6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9CD6-AEB6-4F50-9FA1-A7EDB363E98C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78E9-CCA8-4CA6-BF1F-7A1B0B7C8AB8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2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0750-1316-4894-B895-7BDB959FE7DE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ABD7-C578-45D7-8903-909318CD6114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0C0400-DAF8-49AB-BFF9-F72C6EFE34C3}" type="datetime1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4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6" r:id="rId12"/>
    <p:sldLayoutId id="2147484017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resource" TargetMode="External"/><Relationship Id="rId2" Type="http://schemas.openxmlformats.org/officeDocument/2006/relationships/hyperlink" Target="https://en.wikipedia.org/wiki/Information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Internet" TargetMode="External"/><Relationship Id="rId5" Type="http://schemas.openxmlformats.org/officeDocument/2006/relationships/hyperlink" Target="https://en.wikipedia.org/wiki/Hyperlink" TargetMode="External"/><Relationship Id="rId4" Type="http://schemas.openxmlformats.org/officeDocument/2006/relationships/hyperlink" Target="https://en.wikipedia.org/wiki/UR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ass-based_programming" TargetMode="External"/><Relationship Id="rId2" Type="http://schemas.openxmlformats.org/officeDocument/2006/relationships/hyperlink" Target="https://en.wikipedia.org/wiki/High-level_programming_languag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Dependency_(computer_science)" TargetMode="External"/><Relationship Id="rId5" Type="http://schemas.openxmlformats.org/officeDocument/2006/relationships/hyperlink" Target="https://en.wikipedia.org/wiki/Programming_language" TargetMode="External"/><Relationship Id="rId4" Type="http://schemas.openxmlformats.org/officeDocument/2006/relationships/hyperlink" Target="https://en.wikipedia.org/wiki/Object-oriented_programm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rl.kr/trlua3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echnology-invention-and-more/how-to-build-a-simple-neural-network-in-9-lines-of-python-code-cc8f23647ca1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4383235&amp;ref=y" TargetMode="External"/><Relationship Id="rId2" Type="http://schemas.openxmlformats.org/officeDocument/2006/relationships/hyperlink" Target="https://terms.naver.com/entry.nhn?docId=4369002&amp;ref=y" TargetMode="Externa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3951" y="1464459"/>
            <a:ext cx="9144000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머신러닝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기반 빅데이터 분석</a:t>
            </a:r>
            <a:b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&amp; 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시각화 과정</a:t>
            </a:r>
          </a:p>
        </p:txBody>
      </p:sp>
      <p:sp>
        <p:nvSpPr>
          <p:cNvPr id="7" name="부제목 3"/>
          <p:cNvSpPr>
            <a:spLocks noGrp="1"/>
          </p:cNvSpPr>
          <p:nvPr>
            <p:ph type="subTitle" idx="1"/>
          </p:nvPr>
        </p:nvSpPr>
        <p:spPr>
          <a:xfrm>
            <a:off x="1373951" y="3886909"/>
            <a:ext cx="9144000" cy="2167128"/>
          </a:xfrm>
        </p:spPr>
        <p:txBody>
          <a:bodyPr>
            <a:no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>
                <a:solidFill>
                  <a:srgbClr val="002060"/>
                </a:solidFill>
              </a:rPr>
              <a:t>2021. 9.13 ~ 9.24 (10</a:t>
            </a:r>
            <a:r>
              <a:rPr lang="ko-KR" altLang="en-US" sz="2800" b="1" dirty="0">
                <a:solidFill>
                  <a:srgbClr val="002060"/>
                </a:solidFill>
              </a:rPr>
              <a:t>일 과정</a:t>
            </a:r>
            <a:r>
              <a:rPr lang="en-US" altLang="ko-KR" sz="2800" b="1" dirty="0">
                <a:solidFill>
                  <a:srgbClr val="002060"/>
                </a:solidFill>
              </a:rPr>
              <a:t>)</a:t>
            </a:r>
          </a:p>
          <a:p>
            <a:endParaRPr lang="en-US" altLang="ko-KR" sz="2800" dirty="0"/>
          </a:p>
          <a:p>
            <a:r>
              <a:rPr lang="ko-KR" altLang="en-US" sz="2800" b="1" dirty="0">
                <a:latin typeface="+mn-ea"/>
              </a:rPr>
              <a:t>정 준 수 </a:t>
            </a:r>
            <a:r>
              <a:rPr lang="en-US" altLang="ko-KR" b="1" dirty="0" err="1">
                <a:latin typeface="+mn-ea"/>
              </a:rPr>
              <a:t>Ph.D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38" y="375803"/>
            <a:ext cx="6800850" cy="58864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39829" y="6179139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+mn-ea"/>
              </a:rPr>
              <a:t>Global growth trend of data volume, 2006-2020 (based on ''The digital universe in 2020: big data, bigger digital shadows, and biggest growth in the far east'') </a:t>
            </a:r>
            <a:endParaRPr lang="en-US" altLang="ko-KR" b="1" i="0" dirty="0">
              <a:solidFill>
                <a:srgbClr val="00206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5106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36BB28-7A11-47E0-AC05-8B6F6B9B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46C51-84D1-4A0D-A3B4-72E4269A2F4D}"/>
              </a:ext>
            </a:extLst>
          </p:cNvPr>
          <p:cNvSpPr txBox="1"/>
          <p:nvPr/>
        </p:nvSpPr>
        <p:spPr>
          <a:xfrm>
            <a:off x="1514475" y="2413337"/>
            <a:ext cx="2084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인구성장률</a:t>
            </a:r>
            <a:endParaRPr lang="en-US" altLang="ko-KR" dirty="0"/>
          </a:p>
          <a:p>
            <a:r>
              <a:rPr lang="ko-KR" altLang="en-US" dirty="0"/>
              <a:t>전입</a:t>
            </a:r>
            <a:r>
              <a:rPr lang="en-US" altLang="ko-KR" dirty="0"/>
              <a:t>/</a:t>
            </a:r>
            <a:r>
              <a:rPr lang="ko-KR" altLang="en-US" dirty="0" err="1"/>
              <a:t>전출인구수</a:t>
            </a:r>
            <a:endParaRPr lang="en-US" altLang="ko-KR" dirty="0"/>
          </a:p>
          <a:p>
            <a:r>
              <a:rPr lang="ko-KR" altLang="en-US" dirty="0" err="1"/>
              <a:t>주민등록인구수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따릉이</a:t>
            </a:r>
            <a:r>
              <a:rPr lang="ko-KR" altLang="en-US" dirty="0"/>
              <a:t> 이용건수</a:t>
            </a:r>
            <a:endParaRPr lang="en-US" altLang="ko-KR" dirty="0"/>
          </a:p>
          <a:p>
            <a:r>
              <a:rPr lang="ko-KR" altLang="en-US" dirty="0"/>
              <a:t>자동차 등록건수</a:t>
            </a:r>
            <a:endParaRPr lang="en-US" altLang="ko-KR" dirty="0"/>
          </a:p>
          <a:p>
            <a:r>
              <a:rPr lang="ko-KR" altLang="en-US" dirty="0"/>
              <a:t>지하철 </a:t>
            </a:r>
            <a:r>
              <a:rPr lang="ko-KR" altLang="en-US" dirty="0" err="1"/>
              <a:t>승하차인원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D12F9-472C-409F-8419-4CFB66E4F508}"/>
              </a:ext>
            </a:extLst>
          </p:cNvPr>
          <p:cNvSpPr txBox="1"/>
          <p:nvPr/>
        </p:nvSpPr>
        <p:spPr>
          <a:xfrm>
            <a:off x="6096000" y="30882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유동인구수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856C74C-CEE2-4273-A2D4-374745959B51}"/>
              </a:ext>
            </a:extLst>
          </p:cNvPr>
          <p:cNvCxnSpPr/>
          <p:nvPr/>
        </p:nvCxnSpPr>
        <p:spPr>
          <a:xfrm>
            <a:off x="3924300" y="3267075"/>
            <a:ext cx="2038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2635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D605D1-ECEC-4CBF-969C-348CC564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7127D-12AC-4017-BEEA-CDC750D42E35}"/>
              </a:ext>
            </a:extLst>
          </p:cNvPr>
          <p:cNvSpPr txBox="1"/>
          <p:nvPr/>
        </p:nvSpPr>
        <p:spPr>
          <a:xfrm>
            <a:off x="1144988" y="1693628"/>
            <a:ext cx="68804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변수 선택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	- </a:t>
            </a:r>
            <a:r>
              <a:rPr lang="ko-KR" altLang="en-US" dirty="0"/>
              <a:t>입력변수 타입 </a:t>
            </a:r>
            <a:r>
              <a:rPr lang="en-US" altLang="ko-KR" dirty="0"/>
              <a:t>/ </a:t>
            </a:r>
            <a:r>
              <a:rPr lang="ko-KR" altLang="en-US" dirty="0"/>
              <a:t>목표변수의 타입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모델 선택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	- </a:t>
            </a:r>
            <a:r>
              <a:rPr lang="ko-KR" altLang="en-US" dirty="0"/>
              <a:t>변수의 개수</a:t>
            </a:r>
            <a:r>
              <a:rPr lang="en-US" altLang="ko-KR" dirty="0"/>
              <a:t>(1</a:t>
            </a:r>
            <a:r>
              <a:rPr lang="ko-KR" altLang="en-US" dirty="0"/>
              <a:t>개면</a:t>
            </a:r>
            <a:r>
              <a:rPr lang="en-US" altLang="ko-KR" dirty="0"/>
              <a:t>: Univariate, 2</a:t>
            </a:r>
            <a:r>
              <a:rPr lang="ko-KR" altLang="en-US" dirty="0"/>
              <a:t>개이상이면</a:t>
            </a:r>
            <a:r>
              <a:rPr lang="en-US" altLang="ko-KR" dirty="0"/>
              <a:t>: Multivariate)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모델의 </a:t>
            </a:r>
            <a:r>
              <a:rPr lang="en-US" altLang="ko-KR" dirty="0"/>
              <a:t>Algorithm</a:t>
            </a:r>
            <a:r>
              <a:rPr lang="ko-KR" altLang="en-US" dirty="0"/>
              <a:t>에 따라 </a:t>
            </a:r>
            <a:r>
              <a:rPr lang="en-US" altLang="ko-KR" dirty="0"/>
              <a:t>: </a:t>
            </a:r>
            <a:r>
              <a:rPr lang="ko-KR" altLang="en-US" dirty="0"/>
              <a:t>선형 모델 또는 비선형 모델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모델 평가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	- Regression: MAE, MSE</a:t>
            </a:r>
          </a:p>
          <a:p>
            <a:r>
              <a:rPr lang="en-US" altLang="ko-KR" dirty="0"/>
              <a:t>	- Classification: Recall, Precision, F1-score, Confusion </a:t>
            </a:r>
            <a:r>
              <a:rPr lang="en-US" altLang="ko-KR" dirty="0" err="1"/>
              <a:t>Matrx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5509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013CD2-FA8E-4F1E-802E-F3B59407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4DA29-8513-4B1F-8F7D-CBDC33B29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43" t="29055" r="14289" b="45274"/>
          <a:stretch/>
        </p:blipFill>
        <p:spPr>
          <a:xfrm>
            <a:off x="841485" y="1828801"/>
            <a:ext cx="10519242" cy="3452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5A320-F6B1-4109-AC5A-17CB075D78C4}"/>
              </a:ext>
            </a:extLst>
          </p:cNvPr>
          <p:cNvSpPr txBox="1"/>
          <p:nvPr/>
        </p:nvSpPr>
        <p:spPr>
          <a:xfrm>
            <a:off x="4271750" y="928047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K-Fold </a:t>
            </a:r>
            <a:r>
              <a:rPr lang="ko-KR" altLang="en-US" sz="2800" b="1" dirty="0">
                <a:latin typeface="+mn-ea"/>
              </a:rPr>
              <a:t>교차 검증</a:t>
            </a:r>
          </a:p>
        </p:txBody>
      </p:sp>
    </p:spTree>
    <p:extLst>
      <p:ext uri="{BB962C8B-B14F-4D97-AF65-F5344CB8AC3E}">
        <p14:creationId xmlns:p14="http://schemas.microsoft.com/office/powerpoint/2010/main" val="16185308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10053D-4BC8-4444-95AC-798E233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4B3D8-E34E-4D86-99D5-33923F7F3632}"/>
              </a:ext>
            </a:extLst>
          </p:cNvPr>
          <p:cNvSpPr txBox="1"/>
          <p:nvPr/>
        </p:nvSpPr>
        <p:spPr>
          <a:xfrm>
            <a:off x="2752725" y="1371600"/>
            <a:ext cx="615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나는 </a:t>
            </a:r>
            <a:r>
              <a:rPr lang="en-US" altLang="ko-KR" sz="3600" dirty="0"/>
              <a:t>OOO </a:t>
            </a:r>
            <a:r>
              <a:rPr lang="ko-KR" altLang="en-US" sz="3600" dirty="0"/>
              <a:t>타고 </a:t>
            </a:r>
            <a:r>
              <a:rPr lang="en-US" altLang="ko-KR" sz="3600" dirty="0"/>
              <a:t>XXX </a:t>
            </a:r>
            <a:r>
              <a:rPr lang="ko-KR" altLang="en-US" sz="3600" dirty="0"/>
              <a:t>로 갑니다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999BE-CDA9-408B-B454-D32A5160D521}"/>
              </a:ext>
            </a:extLst>
          </p:cNvPr>
          <p:cNvSpPr txBox="1"/>
          <p:nvPr/>
        </p:nvSpPr>
        <p:spPr>
          <a:xfrm>
            <a:off x="2009775" y="3429000"/>
            <a:ext cx="29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OOO -&gt; </a:t>
            </a:r>
            <a:r>
              <a:rPr lang="ko-KR" altLang="en-US" dirty="0"/>
              <a:t>자전거    </a:t>
            </a:r>
            <a:r>
              <a:rPr lang="en-US" altLang="ko-KR" dirty="0"/>
              <a:t>XXX -&gt; </a:t>
            </a:r>
            <a:r>
              <a:rPr lang="ko-KR" altLang="en-US" dirty="0"/>
              <a:t>학교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39DE-CD26-4953-BFF0-1E3DB67570BC}"/>
              </a:ext>
            </a:extLst>
          </p:cNvPr>
          <p:cNvSpPr txBox="1"/>
          <p:nvPr/>
        </p:nvSpPr>
        <p:spPr>
          <a:xfrm>
            <a:off x="2009775" y="4075331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OOO -&gt; </a:t>
            </a:r>
            <a:r>
              <a:rPr lang="ko-KR" altLang="en-US" dirty="0"/>
              <a:t>택시    </a:t>
            </a:r>
            <a:r>
              <a:rPr lang="en-US" altLang="ko-KR" dirty="0"/>
              <a:t>XXX -&gt; </a:t>
            </a:r>
            <a:r>
              <a:rPr lang="ko-KR" altLang="en-US" dirty="0"/>
              <a:t>회사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947EF-50F0-4FC8-8CCB-F471DE031179}"/>
              </a:ext>
            </a:extLst>
          </p:cNvPr>
          <p:cNvSpPr txBox="1"/>
          <p:nvPr/>
        </p:nvSpPr>
        <p:spPr>
          <a:xfrm>
            <a:off x="2010534" y="4831914"/>
            <a:ext cx="6425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버스 지하철 택시 </a:t>
            </a:r>
            <a:r>
              <a:rPr lang="ko-KR" altLang="en-US" dirty="0" err="1"/>
              <a:t>따릉이</a:t>
            </a:r>
            <a:r>
              <a:rPr lang="ko-KR" altLang="en-US" dirty="0"/>
              <a:t> </a:t>
            </a:r>
            <a:r>
              <a:rPr lang="ko-KR" altLang="en-US" dirty="0" err="1"/>
              <a:t>킥보드</a:t>
            </a:r>
            <a:r>
              <a:rPr lang="ko-KR" altLang="en-US" dirty="0"/>
              <a:t>  </a:t>
            </a:r>
            <a:r>
              <a:rPr lang="ko-KR" altLang="en-US" dirty="0" err="1"/>
              <a:t>로케트</a:t>
            </a:r>
            <a:r>
              <a:rPr lang="ko-KR" altLang="en-US" dirty="0"/>
              <a:t> 우주선 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0.5      0.3        0.1     0.05      0.04         0.00000000001      P:  SUM=1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AD664-DF08-4E9C-963C-D334E6C87872}"/>
              </a:ext>
            </a:extLst>
          </p:cNvPr>
          <p:cNvSpPr txBox="1"/>
          <p:nvPr/>
        </p:nvSpPr>
        <p:spPr>
          <a:xfrm>
            <a:off x="2010534" y="5746314"/>
            <a:ext cx="6893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집  학교      학원    회사    극장        화성        달나라 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0.5      0.3        0.1     0.05      0.04         0.000000000000001      P:  SUM=1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39FD5-C94E-42DC-9411-ADA54DDF9A68}"/>
              </a:ext>
            </a:extLst>
          </p:cNvPr>
          <p:cNvSpPr txBox="1"/>
          <p:nvPr/>
        </p:nvSpPr>
        <p:spPr>
          <a:xfrm>
            <a:off x="4045961" y="2195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9A567-D051-47F4-8EC8-2CFAC9292951}"/>
              </a:ext>
            </a:extLst>
          </p:cNvPr>
          <p:cNvSpPr txBox="1"/>
          <p:nvPr/>
        </p:nvSpPr>
        <p:spPr>
          <a:xfrm>
            <a:off x="6096000" y="2186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08755-07F0-4550-BD09-A0755FE647A7}"/>
              </a:ext>
            </a:extLst>
          </p:cNvPr>
          <p:cNvSpPr txBox="1"/>
          <p:nvPr/>
        </p:nvSpPr>
        <p:spPr>
          <a:xfrm>
            <a:off x="7353300" y="237074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버스</a:t>
            </a:r>
            <a:r>
              <a:rPr lang="en-US" altLang="ko-KR" dirty="0"/>
              <a:t>-&gt;</a:t>
            </a:r>
            <a:r>
              <a:rPr lang="ko-KR" altLang="en-US" dirty="0"/>
              <a:t>집 </a:t>
            </a:r>
            <a:r>
              <a:rPr lang="en-US" altLang="ko-KR" dirty="0"/>
              <a:t>= 0.25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F2AEF-B1FA-412D-A80E-036BC83D3731}"/>
              </a:ext>
            </a:extLst>
          </p:cNvPr>
          <p:cNvSpPr txBox="1"/>
          <p:nvPr/>
        </p:nvSpPr>
        <p:spPr>
          <a:xfrm>
            <a:off x="4114800" y="27235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로케트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1D91C-6401-4A0C-82FA-A18F3F4EA6BC}"/>
              </a:ext>
            </a:extLst>
          </p:cNvPr>
          <p:cNvSpPr txBox="1"/>
          <p:nvPr/>
        </p:nvSpPr>
        <p:spPr>
          <a:xfrm flipH="1">
            <a:off x="6054298" y="2740075"/>
            <a:ext cx="76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59C8C-5F34-4B2F-BE31-9A2EA743D88C}"/>
              </a:ext>
            </a:extLst>
          </p:cNvPr>
          <p:cNvSpPr txBox="1"/>
          <p:nvPr/>
        </p:nvSpPr>
        <p:spPr>
          <a:xfrm>
            <a:off x="7353300" y="2895214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 = 10**(-10000)</a:t>
            </a:r>
          </a:p>
          <a:p>
            <a:endParaRPr lang="en-US" altLang="ko-KR" dirty="0"/>
          </a:p>
          <a:p>
            <a:r>
              <a:rPr lang="en-US" altLang="ko-KR" dirty="0"/>
              <a:t>10**(-100)  -&gt; -100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820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07D7EA-BF59-4B6A-BE1D-E88F119D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1876E-F0FF-4166-AEAC-72AA31E9DF38}"/>
              </a:ext>
            </a:extLst>
          </p:cNvPr>
          <p:cNvSpPr txBox="1"/>
          <p:nvPr/>
        </p:nvSpPr>
        <p:spPr>
          <a:xfrm>
            <a:off x="1924049" y="616654"/>
            <a:ext cx="77057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Log100 = 2</a:t>
            </a:r>
          </a:p>
          <a:p>
            <a:endParaRPr lang="en-US" altLang="ko-KR" sz="3200" dirty="0"/>
          </a:p>
          <a:p>
            <a:r>
              <a:rPr lang="en-US" altLang="ko-KR" sz="3200" dirty="0"/>
              <a:t>Log 100 = 3</a:t>
            </a:r>
          </a:p>
          <a:p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dirty="0"/>
              <a:t>10**2 x 10**3 = 10**5</a:t>
            </a:r>
          </a:p>
          <a:p>
            <a:endParaRPr lang="en-US" altLang="ko-KR" sz="3200" dirty="0"/>
          </a:p>
          <a:p>
            <a:r>
              <a:rPr lang="en-US" altLang="ko-KR" sz="3200" dirty="0"/>
              <a:t>Log100 + log 1000 = log 100000</a:t>
            </a:r>
          </a:p>
        </p:txBody>
      </p:sp>
    </p:spTree>
    <p:extLst>
      <p:ext uri="{BB962C8B-B14F-4D97-AF65-F5344CB8AC3E}">
        <p14:creationId xmlns:p14="http://schemas.microsoft.com/office/powerpoint/2010/main" val="28053617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819409-9C77-42CA-A2A2-449FB399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DC75B-9329-4346-85E0-206A009F6B76}"/>
              </a:ext>
            </a:extLst>
          </p:cNvPr>
          <p:cNvSpPr txBox="1"/>
          <p:nvPr/>
        </p:nvSpPr>
        <p:spPr>
          <a:xfrm flipH="1">
            <a:off x="4573329" y="2875002"/>
            <a:ext cx="3887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/>
              <a:t>C A R T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7234523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82C333-F93F-445E-A1E5-7BFA1703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C3B16-9719-4D92-A89E-69C4CF50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00" y="2106894"/>
            <a:ext cx="4573042" cy="388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E051F-A467-4A17-959C-F13CA1E337CC}"/>
              </a:ext>
            </a:extLst>
          </p:cNvPr>
          <p:cNvSpPr txBox="1"/>
          <p:nvPr/>
        </p:nvSpPr>
        <p:spPr>
          <a:xfrm>
            <a:off x="4195511" y="701336"/>
            <a:ext cx="380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002060"/>
                </a:solidFill>
              </a:rPr>
              <a:t>XGB Regressor</a:t>
            </a:r>
            <a:endParaRPr lang="ko-KR" altLang="en-US" sz="48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282D5-1C0D-4DA0-A5F0-FF8D9EFFB811}"/>
              </a:ext>
            </a:extLst>
          </p:cNvPr>
          <p:cNvSpPr txBox="1"/>
          <p:nvPr/>
        </p:nvSpPr>
        <p:spPr>
          <a:xfrm>
            <a:off x="8617527" y="6054571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 features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48189-1F0F-4BCD-98FC-A7479B3E3DCB}"/>
              </a:ext>
            </a:extLst>
          </p:cNvPr>
          <p:cNvSpPr txBox="1"/>
          <p:nvPr/>
        </p:nvSpPr>
        <p:spPr>
          <a:xfrm>
            <a:off x="2138308" y="6088317"/>
            <a:ext cx="124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23 features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5AAEE4-A2D7-46AF-8839-58CA0EC23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58" y="2106894"/>
            <a:ext cx="4573042" cy="38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62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660826-0716-4A4A-8939-CB70F43C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D7E68-E0EB-4156-805E-E092CAE6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85" y="444732"/>
            <a:ext cx="8287247" cy="59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D8753B-B7F9-48A7-A674-0B5F6AB2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AC947-6A62-42F7-9856-A65329C5EF2A}"/>
              </a:ext>
            </a:extLst>
          </p:cNvPr>
          <p:cNvSpPr txBox="1"/>
          <p:nvPr/>
        </p:nvSpPr>
        <p:spPr>
          <a:xfrm>
            <a:off x="3835153" y="159798"/>
            <a:ext cx="3821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solidFill>
                  <a:srgbClr val="002060"/>
                </a:solidFill>
                <a:latin typeface="+mn-ea"/>
              </a:rPr>
              <a:t>LightGBM</a:t>
            </a:r>
            <a:endParaRPr lang="ko-KR" altLang="en-US" sz="6000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65C56-04CE-43EB-8E71-3F6D5131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3" y="1544715"/>
            <a:ext cx="5101091" cy="4173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9A268B-04EE-48FF-837E-220213A6F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48" y="1544715"/>
            <a:ext cx="5101091" cy="41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612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34C4B7-009C-45D3-8269-3012BEAE7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92A20F-FFE9-4BC7-BCE3-12F181726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3" y="1777752"/>
            <a:ext cx="5399028" cy="34267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78A40F-57A9-456B-8F1E-44B3C22E3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59" y="1725439"/>
            <a:ext cx="5424136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6628" y="2732689"/>
            <a:ext cx="671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Machine Data</a:t>
            </a:r>
            <a:endParaRPr lang="ko-KR" altLang="en-US" sz="72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8733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3BA3F-0296-4791-A236-56E04734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70C5D-D0CF-4F41-BFD3-5A043A57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2" y="1438183"/>
            <a:ext cx="5240784" cy="4287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399363-015D-4A13-985E-302A9AC9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8176"/>
            <a:ext cx="5525762" cy="45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539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30A7CB-90B8-4ED2-AA75-58C8BDF3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C5B19-CAD0-48C5-9035-73E6C8B716E6}"/>
              </a:ext>
            </a:extLst>
          </p:cNvPr>
          <p:cNvSpPr txBox="1"/>
          <p:nvPr/>
        </p:nvSpPr>
        <p:spPr>
          <a:xfrm>
            <a:off x="497151" y="3013501"/>
            <a:ext cx="3785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24 columns </a:t>
            </a:r>
            <a:endParaRPr lang="ko-KR" altLang="en-US" sz="48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B8A1D-9CE9-46DF-B688-C50543F30812}"/>
              </a:ext>
            </a:extLst>
          </p:cNvPr>
          <p:cNvSpPr txBox="1"/>
          <p:nvPr/>
        </p:nvSpPr>
        <p:spPr>
          <a:xfrm>
            <a:off x="4128117" y="474067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PCA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79F32-0BC1-47BD-9A57-C24106473010}"/>
              </a:ext>
            </a:extLst>
          </p:cNvPr>
          <p:cNvSpPr txBox="1"/>
          <p:nvPr/>
        </p:nvSpPr>
        <p:spPr>
          <a:xfrm>
            <a:off x="4928588" y="3013501"/>
            <a:ext cx="3427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8 columns </a:t>
            </a:r>
            <a:endParaRPr lang="ko-KR" altLang="en-US" sz="48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0D620-6CDD-4C7E-A35A-925052C687AF}"/>
              </a:ext>
            </a:extLst>
          </p:cNvPr>
          <p:cNvSpPr txBox="1"/>
          <p:nvPr/>
        </p:nvSpPr>
        <p:spPr>
          <a:xfrm>
            <a:off x="8880631" y="3013501"/>
            <a:ext cx="3427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5 columns </a:t>
            </a:r>
            <a:endParaRPr lang="ko-KR" altLang="en-US" sz="4800" b="1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5EE0B-079A-4C49-9F43-1690DD377A4E}"/>
              </a:ext>
            </a:extLst>
          </p:cNvPr>
          <p:cNvSpPr txBox="1"/>
          <p:nvPr/>
        </p:nvSpPr>
        <p:spPr>
          <a:xfrm>
            <a:off x="6533965" y="4668948"/>
            <a:ext cx="5211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Model Dependency Featuring</a:t>
            </a:r>
            <a:endParaRPr lang="ko-KR" altLang="en-US" sz="3200" b="1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78235BC-2EB0-4C12-A07C-1542D7D31342}"/>
              </a:ext>
            </a:extLst>
          </p:cNvPr>
          <p:cNvSpPr/>
          <p:nvPr/>
        </p:nvSpPr>
        <p:spPr>
          <a:xfrm>
            <a:off x="4282162" y="3338004"/>
            <a:ext cx="307593" cy="284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9BE711E-55CE-462E-A9AA-ABA4FA51A89C}"/>
              </a:ext>
            </a:extLst>
          </p:cNvPr>
          <p:cNvSpPr/>
          <p:nvPr/>
        </p:nvSpPr>
        <p:spPr>
          <a:xfrm>
            <a:off x="8387369" y="3365104"/>
            <a:ext cx="307593" cy="284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495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54998C-0866-4E5B-A989-E13C0A94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8CF8C-22D4-4943-8068-FD16DE2EC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2" y="1724632"/>
            <a:ext cx="4573042" cy="3887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628B5E-391D-4A26-A6A6-3D0185AA5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00" y="1724632"/>
            <a:ext cx="4393053" cy="35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337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57CE25-55D0-4FC2-BE5F-6FF674D4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D16EF-E354-4758-9D14-8CCB1877059B}"/>
              </a:ext>
            </a:extLst>
          </p:cNvPr>
          <p:cNvSpPr txBox="1"/>
          <p:nvPr/>
        </p:nvSpPr>
        <p:spPr>
          <a:xfrm>
            <a:off x="1475441" y="1331650"/>
            <a:ext cx="96837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Linear Regression</a:t>
            </a:r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002060"/>
                </a:solidFill>
              </a:rPr>
              <a:t>Y = alpha + a0*X0 + a1*X1 …. + a23*X23</a:t>
            </a:r>
          </a:p>
          <a:p>
            <a:endParaRPr lang="en-US" altLang="ko-KR" sz="2800" dirty="0"/>
          </a:p>
          <a:p>
            <a:r>
              <a:rPr lang="en-US" altLang="ko-KR" sz="2800" dirty="0"/>
              <a:t>A0 ~ a23:  L1(MAE) Norm -&gt; loss matric -&gt; Lasso regression</a:t>
            </a:r>
          </a:p>
          <a:p>
            <a:endParaRPr lang="en-US" altLang="ko-KR" sz="2800" dirty="0"/>
          </a:p>
          <a:p>
            <a:r>
              <a:rPr lang="en-US" altLang="ko-KR" sz="2800" dirty="0"/>
              <a:t>A0 ~ a23:  L2(MSE) Norm -&gt; loss matric -&gt; Ridge regression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Y(weight) = 0.1 + 0.38X(Height)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22557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7CAFAA-D9DC-4586-816A-E87F1B1B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872003-8B79-4919-97CA-224414259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6" y="1524000"/>
            <a:ext cx="5274043" cy="4315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487200-AF8E-40B1-B57D-FE9A700299F0}"/>
              </a:ext>
            </a:extLst>
          </p:cNvPr>
          <p:cNvSpPr txBox="1"/>
          <p:nvPr/>
        </p:nvSpPr>
        <p:spPr>
          <a:xfrm>
            <a:off x="4685211" y="82731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파생변수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767372-37F0-488E-9DC5-1979150CB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57" y="2121723"/>
            <a:ext cx="5004827" cy="30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55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23D1D7-B363-45A4-9AAF-0CD6C37A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9C3E9F-2306-4311-9D0A-9E140E5EA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7" y="1706880"/>
            <a:ext cx="4747158" cy="38840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F4C84E-558F-48FC-9F31-E485EDBD4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95" y="1883196"/>
            <a:ext cx="5792520" cy="3531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39BEE-7490-4D3F-92F2-A7AE18E43FCF}"/>
              </a:ext>
            </a:extLst>
          </p:cNvPr>
          <p:cNvSpPr txBox="1"/>
          <p:nvPr/>
        </p:nvSpPr>
        <p:spPr>
          <a:xfrm>
            <a:off x="4685211" y="827314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파생변수 </a:t>
            </a:r>
            <a:r>
              <a:rPr lang="en-US" altLang="ko-KR" dirty="0"/>
              <a:t>2</a:t>
            </a:r>
            <a:r>
              <a:rPr lang="ko-KR" altLang="en-US" dirty="0"/>
              <a:t>개 제외</a:t>
            </a:r>
          </a:p>
        </p:txBody>
      </p:sp>
    </p:spTree>
    <p:extLst>
      <p:ext uri="{BB962C8B-B14F-4D97-AF65-F5344CB8AC3E}">
        <p14:creationId xmlns:p14="http://schemas.microsoft.com/office/powerpoint/2010/main" val="17089471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E7CB6A-0FA2-4ED6-9C21-24890564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E1A828-266B-41A6-BFB3-88E60A616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2" y="2050853"/>
            <a:ext cx="4864240" cy="3979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FB05B-F873-4FE8-9BDC-FF249D5AD82E}"/>
              </a:ext>
            </a:extLst>
          </p:cNvPr>
          <p:cNvSpPr txBox="1"/>
          <p:nvPr/>
        </p:nvSpPr>
        <p:spPr>
          <a:xfrm>
            <a:off x="4685211" y="827314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PCA + </a:t>
            </a:r>
            <a:r>
              <a:rPr lang="ko-KR" altLang="en-US" dirty="0"/>
              <a:t>파생변수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9337D6-06D2-4589-A70F-D887DA19D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07" y="2116143"/>
            <a:ext cx="5436839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548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51A9E5-88F7-4405-85A2-C73A0B27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8C487B-6E84-4668-837C-EF94E55D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19" y="0"/>
            <a:ext cx="7628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355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1D766-FBAA-453D-BA8A-FBE86C7F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F1504E-C162-4261-8261-F71176C24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0" y="2103765"/>
            <a:ext cx="4573042" cy="388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87F28-9911-499B-B553-BF4765A5932D}"/>
              </a:ext>
            </a:extLst>
          </p:cNvPr>
          <p:cNvSpPr txBox="1"/>
          <p:nvPr/>
        </p:nvSpPr>
        <p:spPr>
          <a:xfrm>
            <a:off x="3915024" y="722811"/>
            <a:ext cx="405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2060"/>
                </a:solidFill>
              </a:rPr>
              <a:t>PCA-mutate by XGB</a:t>
            </a:r>
            <a:endParaRPr lang="ko-KR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461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A60A08-DFD4-4235-AE4F-5D39AF99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5F603-2E77-4B37-80AF-5F56859344F1}"/>
              </a:ext>
            </a:extLst>
          </p:cNvPr>
          <p:cNvSpPr txBox="1"/>
          <p:nvPr/>
        </p:nvSpPr>
        <p:spPr>
          <a:xfrm>
            <a:off x="3222172" y="797510"/>
            <a:ext cx="304442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Y =  2 + 3*X</a:t>
            </a:r>
          </a:p>
          <a:p>
            <a:endParaRPr lang="en-US" altLang="ko-KR" sz="4800" dirty="0"/>
          </a:p>
          <a:p>
            <a:r>
              <a:rPr lang="en-US" altLang="ko-KR" sz="4800" dirty="0"/>
              <a:t>X: height</a:t>
            </a:r>
          </a:p>
          <a:p>
            <a:r>
              <a:rPr lang="en-US" altLang="ko-KR" sz="4800" dirty="0"/>
              <a:t>Y: weight </a:t>
            </a:r>
          </a:p>
          <a:p>
            <a:endParaRPr lang="en-US" altLang="ko-KR" sz="4800" dirty="0"/>
          </a:p>
          <a:p>
            <a:r>
              <a:rPr lang="en-US" altLang="ko-KR" sz="4800" dirty="0"/>
              <a:t>Co: weight</a:t>
            </a:r>
          </a:p>
          <a:p>
            <a:r>
              <a:rPr lang="en-US" altLang="ko-KR" sz="4800" dirty="0"/>
              <a:t>Alpha: Bias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6136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la_autopi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189" y="198782"/>
            <a:ext cx="7991682" cy="59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695E8E-0578-403D-AFFE-6DF63BEE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119</a:t>
            </a:fld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C0B87F9-32C9-4250-8DBF-312C4EB07364}"/>
              </a:ext>
            </a:extLst>
          </p:cNvPr>
          <p:cNvCxnSpPr/>
          <p:nvPr/>
        </p:nvCxnSpPr>
        <p:spPr>
          <a:xfrm>
            <a:off x="2086252" y="5752730"/>
            <a:ext cx="83716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C9FA037-606A-4AE8-A51F-554813543CB7}"/>
              </a:ext>
            </a:extLst>
          </p:cNvPr>
          <p:cNvCxnSpPr/>
          <p:nvPr/>
        </p:nvCxnSpPr>
        <p:spPr>
          <a:xfrm flipV="1">
            <a:off x="2086252" y="1012054"/>
            <a:ext cx="0" cy="4722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BC68DC-4A30-4716-AF88-900FBD10896A}"/>
              </a:ext>
            </a:extLst>
          </p:cNvPr>
          <p:cNvSpPr txBox="1"/>
          <p:nvPr/>
        </p:nvSpPr>
        <p:spPr>
          <a:xfrm>
            <a:off x="594804" y="1162975"/>
            <a:ext cx="1438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Event</a:t>
            </a:r>
            <a:br>
              <a:rPr lang="en-US" altLang="ko-KR" sz="2000" b="1" dirty="0"/>
            </a:br>
            <a:r>
              <a:rPr lang="en-US" altLang="ko-KR" sz="2000" b="1" dirty="0"/>
              <a:t>Uncertainty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30282-B247-42F0-A55F-9702B755C0C9}"/>
              </a:ext>
            </a:extLst>
          </p:cNvPr>
          <p:cNvSpPr txBox="1"/>
          <p:nvPr/>
        </p:nvSpPr>
        <p:spPr>
          <a:xfrm>
            <a:off x="9155231" y="5831026"/>
            <a:ext cx="1438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Time</a:t>
            </a:r>
            <a:br>
              <a:rPr lang="en-US" altLang="ko-KR" sz="2000" b="1" dirty="0"/>
            </a:br>
            <a:r>
              <a:rPr lang="en-US" altLang="ko-KR" sz="2000" b="1" dirty="0"/>
              <a:t>Uncertainty</a:t>
            </a:r>
            <a:endParaRPr lang="ko-KR" altLang="en-US" sz="20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630536-704B-44C3-B75F-E6C723A4E0F7}"/>
              </a:ext>
            </a:extLst>
          </p:cNvPr>
          <p:cNvCxnSpPr/>
          <p:nvPr/>
        </p:nvCxnSpPr>
        <p:spPr>
          <a:xfrm>
            <a:off x="3249227" y="3089429"/>
            <a:ext cx="6462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E8791BE-3B11-409E-A3D7-EC311CE435AE}"/>
              </a:ext>
            </a:extLst>
          </p:cNvPr>
          <p:cNvCxnSpPr/>
          <p:nvPr/>
        </p:nvCxnSpPr>
        <p:spPr>
          <a:xfrm>
            <a:off x="6374167" y="1012054"/>
            <a:ext cx="0" cy="4376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D7E9E1-3084-45C6-8305-4BF473C2E1AE}"/>
              </a:ext>
            </a:extLst>
          </p:cNvPr>
          <p:cNvSpPr txBox="1"/>
          <p:nvPr/>
        </p:nvSpPr>
        <p:spPr>
          <a:xfrm>
            <a:off x="3124388" y="4128692"/>
            <a:ext cx="2567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Known knows</a:t>
            </a:r>
            <a:endParaRPr lang="ko-KR" altLang="en-US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084AD2-6F02-485B-842E-8C8815DEC961}"/>
              </a:ext>
            </a:extLst>
          </p:cNvPr>
          <p:cNvSpPr txBox="1"/>
          <p:nvPr/>
        </p:nvSpPr>
        <p:spPr>
          <a:xfrm>
            <a:off x="6931482" y="1465392"/>
            <a:ext cx="3471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Unknown unknows</a:t>
            </a:r>
          </a:p>
          <a:p>
            <a:pPr algn="ctr"/>
            <a:r>
              <a:rPr lang="en-US" altLang="ko-KR" sz="3200" b="1" dirty="0"/>
              <a:t>(Black swan)</a:t>
            </a:r>
            <a:endParaRPr lang="ko-KR" altLang="en-US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3A8648-D1E9-44A6-BC67-89949CFE96F3}"/>
              </a:ext>
            </a:extLst>
          </p:cNvPr>
          <p:cNvSpPr txBox="1"/>
          <p:nvPr/>
        </p:nvSpPr>
        <p:spPr>
          <a:xfrm>
            <a:off x="7144545" y="4035210"/>
            <a:ext cx="3006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Known unknows</a:t>
            </a:r>
            <a:endParaRPr lang="ko-KR" altLang="en-US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6BAE8-CFA7-4B0A-BABB-CFEF3B637052}"/>
              </a:ext>
            </a:extLst>
          </p:cNvPr>
          <p:cNvSpPr txBox="1"/>
          <p:nvPr/>
        </p:nvSpPr>
        <p:spPr>
          <a:xfrm>
            <a:off x="3046469" y="1662406"/>
            <a:ext cx="30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Unknown knows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42399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9DE1FB-E197-4041-9684-EE1C09A2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789677-617C-4F83-A218-A8F8B922B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9" y="1476907"/>
            <a:ext cx="5089899" cy="4697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40655F-2FD5-4F7B-81CC-F767C7DB6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79" y="1453661"/>
            <a:ext cx="6012472" cy="47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522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0DFEA1-C536-4DA1-9081-139E1B4F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4967F-654B-4E5C-81E2-0519C229B9C3}"/>
              </a:ext>
            </a:extLst>
          </p:cNvPr>
          <p:cNvSpPr txBox="1"/>
          <p:nvPr/>
        </p:nvSpPr>
        <p:spPr>
          <a:xfrm>
            <a:off x="2024109" y="1828800"/>
            <a:ext cx="30911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Domain Knowledge</a:t>
            </a:r>
          </a:p>
          <a:p>
            <a:endParaRPr lang="en-US" altLang="ko-KR" sz="2800" dirty="0"/>
          </a:p>
          <a:p>
            <a:r>
              <a:rPr lang="en-US" altLang="ko-KR" sz="2800" dirty="0"/>
              <a:t>Data Understanding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DFF1A-8402-4051-AE65-67E933FD1E71}"/>
              </a:ext>
            </a:extLst>
          </p:cNvPr>
          <p:cNvSpPr txBox="1"/>
          <p:nvPr/>
        </p:nvSpPr>
        <p:spPr>
          <a:xfrm>
            <a:off x="7564550" y="2317071"/>
            <a:ext cx="970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EDA</a:t>
            </a:r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5B25F-8E2F-439B-9222-BED90AB30306}"/>
              </a:ext>
            </a:extLst>
          </p:cNvPr>
          <p:cNvSpPr txBox="1"/>
          <p:nvPr/>
        </p:nvSpPr>
        <p:spPr>
          <a:xfrm>
            <a:off x="2112886" y="4829453"/>
            <a:ext cx="5525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ea"/>
                <a:ea typeface="+mj-ea"/>
              </a:rPr>
              <a:t>성능평가 </a:t>
            </a:r>
            <a:r>
              <a:rPr lang="en-US" altLang="ko-KR" sz="4400" dirty="0">
                <a:latin typeface="+mj-ea"/>
                <a:ea typeface="+mj-ea"/>
              </a:rPr>
              <a:t>- &gt; Metrics</a:t>
            </a:r>
            <a:endParaRPr lang="ko-KR" altLang="en-US" sz="4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61756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69BBBE-C1F0-45EF-9E74-254D5278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A95A8-EF9E-4E1F-B04E-5FB534F05A1B}"/>
              </a:ext>
            </a:extLst>
          </p:cNvPr>
          <p:cNvSpPr txBox="1"/>
          <p:nvPr/>
        </p:nvSpPr>
        <p:spPr>
          <a:xfrm>
            <a:off x="7525213" y="2765011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많은 월세 수입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ED3B1-F7F9-4FE7-9F18-1E99991CD395}"/>
              </a:ext>
            </a:extLst>
          </p:cNvPr>
          <p:cNvSpPr txBox="1"/>
          <p:nvPr/>
        </p:nvSpPr>
        <p:spPr>
          <a:xfrm>
            <a:off x="8063529" y="18801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EC808-A16A-453B-BAF6-E7C4F5EE15AF}"/>
              </a:ext>
            </a:extLst>
          </p:cNvPr>
          <p:cNvSpPr txBox="1"/>
          <p:nvPr/>
        </p:nvSpPr>
        <p:spPr>
          <a:xfrm>
            <a:off x="7863493" y="3546054"/>
            <a:ext cx="1911101" cy="14773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지역별 아파트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연립다세대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단독주택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4000100-7FFA-45D4-8C3D-30663DA2C743}"/>
              </a:ext>
            </a:extLst>
          </p:cNvPr>
          <p:cNvCxnSpPr/>
          <p:nvPr/>
        </p:nvCxnSpPr>
        <p:spPr>
          <a:xfrm>
            <a:off x="4014020" y="3429000"/>
            <a:ext cx="3367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356271-F887-4802-B2DA-27EC89112656}"/>
              </a:ext>
            </a:extLst>
          </p:cNvPr>
          <p:cNvSpPr txBox="1"/>
          <p:nvPr/>
        </p:nvSpPr>
        <p:spPr>
          <a:xfrm>
            <a:off x="2086897" y="20647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독립변수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705905-32E2-4D66-9645-6562C0A4BAA0}"/>
              </a:ext>
            </a:extLst>
          </p:cNvPr>
          <p:cNvSpPr/>
          <p:nvPr/>
        </p:nvSpPr>
        <p:spPr>
          <a:xfrm>
            <a:off x="7553776" y="3332825"/>
            <a:ext cx="2197510" cy="60468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A3258A-03BB-484B-945F-3ECDADAB6672}"/>
              </a:ext>
            </a:extLst>
          </p:cNvPr>
          <p:cNvSpPr/>
          <p:nvPr/>
        </p:nvSpPr>
        <p:spPr>
          <a:xfrm>
            <a:off x="7561263" y="3982376"/>
            <a:ext cx="2190023" cy="53063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EF565-A868-489B-A596-96991E16168E}"/>
              </a:ext>
            </a:extLst>
          </p:cNvPr>
          <p:cNvSpPr/>
          <p:nvPr/>
        </p:nvSpPr>
        <p:spPr>
          <a:xfrm>
            <a:off x="7525213" y="4609182"/>
            <a:ext cx="2197510" cy="60468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C9DAA7-35C1-4759-B07C-DA72EDAC218A}"/>
              </a:ext>
            </a:extLst>
          </p:cNvPr>
          <p:cNvSpPr/>
          <p:nvPr/>
        </p:nvSpPr>
        <p:spPr>
          <a:xfrm>
            <a:off x="7525213" y="2551781"/>
            <a:ext cx="2197510" cy="6046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B40075-82FE-475A-BAC3-B6F7E8961E73}"/>
              </a:ext>
            </a:extLst>
          </p:cNvPr>
          <p:cNvSpPr txBox="1"/>
          <p:nvPr/>
        </p:nvSpPr>
        <p:spPr>
          <a:xfrm>
            <a:off x="6913249" y="5598887"/>
            <a:ext cx="32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오차항</a:t>
            </a:r>
            <a:r>
              <a:rPr lang="en-US" altLang="ko-KR" dirty="0"/>
              <a:t>(Error) -&gt; </a:t>
            </a:r>
            <a:r>
              <a:rPr lang="ko-KR" altLang="en-US" dirty="0"/>
              <a:t>인구추계</a:t>
            </a:r>
            <a:r>
              <a:rPr lang="en-US" altLang="ko-KR" dirty="0"/>
              <a:t>,</a:t>
            </a:r>
            <a:r>
              <a:rPr lang="ko-KR" altLang="en-US" dirty="0"/>
              <a:t> 기타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00286-37EB-4B0C-8646-4CEE53A4534E}"/>
              </a:ext>
            </a:extLst>
          </p:cNvPr>
          <p:cNvSpPr txBox="1"/>
          <p:nvPr/>
        </p:nvSpPr>
        <p:spPr>
          <a:xfrm>
            <a:off x="4454013" y="102895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연구모형 </a:t>
            </a:r>
            <a:r>
              <a:rPr lang="en-US" altLang="ko-KR" dirty="0"/>
              <a:t>(4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6B719E-6864-4B82-B367-904937008515}"/>
              </a:ext>
            </a:extLst>
          </p:cNvPr>
          <p:cNvSpPr txBox="1"/>
          <p:nvPr/>
        </p:nvSpPr>
        <p:spPr>
          <a:xfrm>
            <a:off x="1595052" y="2898217"/>
            <a:ext cx="2415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CC9393"/>
                </a:solidFill>
                <a:effectLst/>
                <a:latin typeface="NotoSansKR"/>
              </a:rPr>
              <a:t>지역별</a:t>
            </a:r>
            <a:r>
              <a:rPr lang="en-US" altLang="ko-KR" b="0" i="0" dirty="0">
                <a:solidFill>
                  <a:srgbClr val="CC9393"/>
                </a:solidFill>
                <a:effectLst/>
                <a:latin typeface="NotoSansKR"/>
              </a:rPr>
              <a:t>_</a:t>
            </a:r>
            <a:r>
              <a:rPr lang="ko-KR" altLang="en-US" b="0" i="0" dirty="0" err="1">
                <a:solidFill>
                  <a:srgbClr val="CC9393"/>
                </a:solidFill>
                <a:effectLst/>
                <a:latin typeface="NotoSansKR"/>
              </a:rPr>
              <a:t>지가변동률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C249E4-9895-4719-9C9B-240AE785CE79}"/>
              </a:ext>
            </a:extLst>
          </p:cNvPr>
          <p:cNvSpPr txBox="1"/>
          <p:nvPr/>
        </p:nvSpPr>
        <p:spPr>
          <a:xfrm>
            <a:off x="1586919" y="3407346"/>
            <a:ext cx="2197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CC9393"/>
                </a:solidFill>
                <a:effectLst/>
                <a:latin typeface="NotoSansKR"/>
              </a:rPr>
              <a:t>주택전세가격지수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DCE76-B823-4ACF-BDF1-2D0F4C184827}"/>
              </a:ext>
            </a:extLst>
          </p:cNvPr>
          <p:cNvSpPr txBox="1"/>
          <p:nvPr/>
        </p:nvSpPr>
        <p:spPr>
          <a:xfrm>
            <a:off x="3318387" y="204556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5 </a:t>
            </a:r>
            <a:r>
              <a:rPr lang="ko-KR" altLang="en-US" dirty="0"/>
              <a:t>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D24460-E08F-47B8-92E1-8DE277CE5361}"/>
              </a:ext>
            </a:extLst>
          </p:cNvPr>
          <p:cNvSpPr/>
          <p:nvPr/>
        </p:nvSpPr>
        <p:spPr>
          <a:xfrm>
            <a:off x="1529911" y="2898217"/>
            <a:ext cx="2197510" cy="391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A560A9-9999-422C-991E-EF4B49AFD543}"/>
              </a:ext>
            </a:extLst>
          </p:cNvPr>
          <p:cNvSpPr/>
          <p:nvPr/>
        </p:nvSpPr>
        <p:spPr>
          <a:xfrm>
            <a:off x="1541488" y="3385224"/>
            <a:ext cx="2197510" cy="391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064342-F6C9-4B29-8FCB-5A1E545CD172}"/>
              </a:ext>
            </a:extLst>
          </p:cNvPr>
          <p:cNvSpPr txBox="1"/>
          <p:nvPr/>
        </p:nvSpPr>
        <p:spPr>
          <a:xfrm>
            <a:off x="1602426" y="3863927"/>
            <a:ext cx="2415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CC9393"/>
                </a:solidFill>
                <a:effectLst/>
                <a:latin typeface="NotoSansKR"/>
              </a:rPr>
              <a:t>주택매매가격지수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12E9E-934B-4226-BC7F-9A1AC1C5E504}"/>
              </a:ext>
            </a:extLst>
          </p:cNvPr>
          <p:cNvSpPr txBox="1"/>
          <p:nvPr/>
        </p:nvSpPr>
        <p:spPr>
          <a:xfrm>
            <a:off x="1594292" y="4373056"/>
            <a:ext cx="336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CC9393"/>
                </a:solidFill>
                <a:effectLst/>
                <a:latin typeface="NotoSansKR"/>
              </a:rPr>
              <a:t>유형별</a:t>
            </a:r>
            <a:r>
              <a:rPr lang="en-US" altLang="ko-KR" b="0" i="0" dirty="0">
                <a:solidFill>
                  <a:srgbClr val="CC9393"/>
                </a:solidFill>
                <a:effectLst/>
                <a:latin typeface="NotoSansKR"/>
              </a:rPr>
              <a:t>_</a:t>
            </a:r>
            <a:r>
              <a:rPr lang="ko-KR" altLang="en-US" b="0" i="0" dirty="0" err="1">
                <a:solidFill>
                  <a:srgbClr val="CC9393"/>
                </a:solidFill>
                <a:effectLst/>
                <a:latin typeface="NotoSansKR"/>
              </a:rPr>
              <a:t>주택월세통합가격지수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C6DA9A-BE09-4421-9F20-AB73377C0E0B}"/>
              </a:ext>
            </a:extLst>
          </p:cNvPr>
          <p:cNvSpPr/>
          <p:nvPr/>
        </p:nvSpPr>
        <p:spPr>
          <a:xfrm>
            <a:off x="1537285" y="3863927"/>
            <a:ext cx="2197510" cy="391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31038D-D9C6-44B5-90D3-0830AD61647E}"/>
              </a:ext>
            </a:extLst>
          </p:cNvPr>
          <p:cNvSpPr/>
          <p:nvPr/>
        </p:nvSpPr>
        <p:spPr>
          <a:xfrm>
            <a:off x="1548862" y="4350934"/>
            <a:ext cx="3292062" cy="391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2AC13-E087-4F34-A080-93DFC4ECCA7F}"/>
              </a:ext>
            </a:extLst>
          </p:cNvPr>
          <p:cNvSpPr txBox="1"/>
          <p:nvPr/>
        </p:nvSpPr>
        <p:spPr>
          <a:xfrm>
            <a:off x="1594292" y="4849777"/>
            <a:ext cx="336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CC9393"/>
                </a:solidFill>
                <a:effectLst/>
                <a:latin typeface="NotoSansKR"/>
              </a:rPr>
              <a:t>아파트 실거래가격지수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4AE514-B3E1-44FC-9831-0D5FCEBE1B4C}"/>
              </a:ext>
            </a:extLst>
          </p:cNvPr>
          <p:cNvSpPr/>
          <p:nvPr/>
        </p:nvSpPr>
        <p:spPr>
          <a:xfrm>
            <a:off x="1548862" y="4827655"/>
            <a:ext cx="3292062" cy="391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416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A95637-223E-41C3-ACF9-D24D90F3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AB1D6-133D-4B6E-A3E1-1FF89960B7AC}"/>
              </a:ext>
            </a:extLst>
          </p:cNvPr>
          <p:cNvSpPr txBox="1"/>
          <p:nvPr/>
        </p:nvSpPr>
        <p:spPr>
          <a:xfrm>
            <a:off x="4431890" y="2617839"/>
            <a:ext cx="31662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N</a:t>
            </a:r>
          </a:p>
          <a:p>
            <a:endParaRPr lang="en-US" altLang="ko-KR" sz="4400" dirty="0"/>
          </a:p>
          <a:p>
            <a:r>
              <a:rPr lang="en-US" altLang="ko-KR" sz="4400" dirty="0"/>
              <a:t>k = sqrt{n/2} 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069105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FE459-2C4A-4BB0-9612-CE5400B0343A}"/>
              </a:ext>
            </a:extLst>
          </p:cNvPr>
          <p:cNvSpPr/>
          <p:nvPr/>
        </p:nvSpPr>
        <p:spPr>
          <a:xfrm>
            <a:off x="4870418" y="573239"/>
            <a:ext cx="7321582" cy="605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2060"/>
                </a:solidFill>
                <a:latin typeface="휴먼명조"/>
                <a:ea typeface="휴먼명조"/>
              </a:rPr>
              <a:t>강사 소개</a:t>
            </a:r>
            <a:endParaRPr lang="en-US" altLang="ko-KR" sz="2400" b="1" kern="0" dirty="0">
              <a:solidFill>
                <a:srgbClr val="002060"/>
              </a:solidFill>
              <a:latin typeface="휴먼명조"/>
              <a:ea typeface="휴먼명조"/>
            </a:endParaRPr>
          </a:p>
          <a:p>
            <a:pPr algn="ctr" fontAlgn="base">
              <a:lnSpc>
                <a:spcPct val="160000"/>
              </a:lnSpc>
            </a:pPr>
            <a:endParaRPr lang="en-US" altLang="ko-KR" sz="20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정 준 수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/ </a:t>
            </a:r>
            <a:r>
              <a:rPr lang="en-US" altLang="ko-KR" sz="1600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Ph.D</a:t>
            </a: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 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( heinem@naver.com )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삼성전자 연구원</a:t>
            </a:r>
            <a:endParaRPr lang="en-US" altLang="ko-KR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삼성의료원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삼성생명과학연구소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SDS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정보기술연구소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사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한국인공지능협회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한국소프트웨어산업협회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서울디지털재단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자문위원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한성대학교 교수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겸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전문분야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: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시각 모델링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b="1" kern="0" spc="-3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(ML), RPA  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https://github.com/JSJeong-me/</a:t>
            </a:r>
          </a:p>
        </p:txBody>
      </p:sp>
    </p:spTree>
    <p:extLst>
      <p:ext uri="{BB962C8B-B14F-4D97-AF65-F5344CB8AC3E}">
        <p14:creationId xmlns:p14="http://schemas.microsoft.com/office/powerpoint/2010/main" val="2611961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64910" y="2816423"/>
            <a:ext cx="4990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Software</a:t>
            </a:r>
            <a:r>
              <a:rPr lang="ko-KR" altLang="en-US" sz="6600" b="1" dirty="0">
                <a:solidFill>
                  <a:srgbClr val="002060"/>
                </a:solidFill>
                <a:latin typeface="+mn-ea"/>
              </a:rPr>
              <a:t>란</a:t>
            </a:r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?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64910" y="5586481"/>
            <a:ext cx="4862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/>
              <a:t>https://en.wikipedia.org/wiki/John_Tukey</a:t>
            </a:r>
          </a:p>
        </p:txBody>
      </p:sp>
    </p:spTree>
    <p:extLst>
      <p:ext uri="{BB962C8B-B14F-4D97-AF65-F5344CB8AC3E}">
        <p14:creationId xmlns:p14="http://schemas.microsoft.com/office/powerpoint/2010/main" val="415215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34099" y="2401315"/>
            <a:ext cx="71402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World Wide Web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22451" y="4679762"/>
            <a:ext cx="8888199" cy="1247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information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system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web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Uniform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Resource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Locators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URLs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such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as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n-ea"/>
                <a:cs typeface="Courier New" panose="02070309020205020404" pitchFamily="49" charset="0"/>
              </a:rPr>
              <a:t>https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://example.com/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which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may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be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interlinked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by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cs typeface="Arial" panose="020B0604020202020204" pitchFamily="34" charset="0"/>
                <a:hlinkClick r:id="rId5" tooltip="Hyperlink"/>
              </a:rPr>
              <a:t>hyperlinks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,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are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accessible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ko-KR" altLang="ko-KR" sz="1600" b="0" i="0" u="sng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cs typeface="Arial" panose="020B0604020202020204" pitchFamily="34" charset="0"/>
                <a:hlinkClick r:id="rId6"/>
              </a:rPr>
              <a:t>Internet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.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9" y="0"/>
            <a:ext cx="1130775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8861" y="5987018"/>
            <a:ext cx="11550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https://1995blog.com/2020/08/07/memorable-moment-in-an-exceptional-year-the-netscape-ipo-of-1995/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5526" t="13550" r="16754" b="-402"/>
          <a:stretch/>
        </p:blipFill>
        <p:spPr>
          <a:xfrm>
            <a:off x="1925052" y="445993"/>
            <a:ext cx="7807637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2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527665"/>
            <a:ext cx="12835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Object-oriented programming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2991" y="5191309"/>
            <a:ext cx="8149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https://en.wikipedia.org/wiki/Object-oriented_programming</a:t>
            </a:r>
          </a:p>
        </p:txBody>
      </p:sp>
    </p:spTree>
    <p:extLst>
      <p:ext uri="{BB962C8B-B14F-4D97-AF65-F5344CB8AC3E}">
        <p14:creationId xmlns:p14="http://schemas.microsoft.com/office/powerpoint/2010/main" val="113174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26E581-9AED-4BFE-97A8-C625F696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7B947-35DE-464D-B145-5F5E1CFFF4C2}"/>
              </a:ext>
            </a:extLst>
          </p:cNvPr>
          <p:cNvSpPr txBox="1"/>
          <p:nvPr/>
        </p:nvSpPr>
        <p:spPr>
          <a:xfrm>
            <a:off x="3000652" y="1367161"/>
            <a:ext cx="585916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Df</a:t>
            </a:r>
            <a:r>
              <a:rPr lang="ko-KR" altLang="en-US" sz="4000" dirty="0"/>
              <a:t> </a:t>
            </a:r>
            <a:r>
              <a:rPr lang="en-US" altLang="ko-KR" sz="4000" dirty="0"/>
              <a:t>=</a:t>
            </a:r>
            <a:r>
              <a:rPr lang="ko-KR" altLang="en-US" sz="4000" dirty="0"/>
              <a:t> </a:t>
            </a:r>
            <a:r>
              <a:rPr lang="en-US" altLang="ko-KR" sz="4000" dirty="0" err="1"/>
              <a:t>pd.DataFrame</a:t>
            </a:r>
            <a:r>
              <a:rPr lang="en-US" altLang="ko-KR" sz="4000" dirty="0"/>
              <a:t>(“excel”)</a:t>
            </a:r>
          </a:p>
          <a:p>
            <a:endParaRPr lang="en-US" altLang="ko-KR" sz="4000" dirty="0"/>
          </a:p>
          <a:p>
            <a:r>
              <a:rPr lang="en-US" altLang="ko-KR" sz="4000" dirty="0"/>
              <a:t>df[“math”].mean( )</a:t>
            </a:r>
          </a:p>
          <a:p>
            <a:endParaRPr lang="en-US" altLang="ko-KR" sz="4000" dirty="0"/>
          </a:p>
          <a:p>
            <a:r>
              <a:rPr lang="en-US" altLang="ko-KR" sz="4000" dirty="0"/>
              <a:t>Df[“math”].max()</a:t>
            </a:r>
          </a:p>
          <a:p>
            <a:endParaRPr lang="en-US" altLang="ko-KR" sz="4000" dirty="0"/>
          </a:p>
          <a:p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9368A-462D-43F7-BDF2-9FEBEC5C4685}"/>
              </a:ext>
            </a:extLst>
          </p:cNvPr>
          <p:cNvSpPr txBox="1"/>
          <p:nvPr/>
        </p:nvSpPr>
        <p:spPr>
          <a:xfrm>
            <a:off x="3568823" y="4172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62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19200" y="3801525"/>
            <a:ext cx="98939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2122"/>
                </a:solidFill>
                <a:latin typeface="+mn-ea"/>
              </a:rPr>
              <a:t>Java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is a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2" tooltip="High-level programming language"/>
              </a:rPr>
              <a:t>high-level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,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3" tooltip="Class-based programming"/>
              </a:rPr>
              <a:t>class-based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,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4" tooltip="Object-oriented programming"/>
              </a:rPr>
              <a:t>object-oriented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5" tooltip="Programming language"/>
              </a:rPr>
              <a:t>programming language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that is designed to have as few implementation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6" tooltip="Dependency (computer science)"/>
              </a:rPr>
              <a:t>dependencies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as possible.</a:t>
            </a:r>
          </a:p>
          <a:p>
            <a:endParaRPr lang="en-US" altLang="ko-KR" sz="2800" dirty="0">
              <a:solidFill>
                <a:srgbClr val="202122"/>
              </a:solidFill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https://en.wikipedia.org/wiki/Java_(programming_language)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6390" y="1861673"/>
            <a:ext cx="18983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Java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8922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363D7A-DA20-4777-A6B4-C04C765DD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CC309-ED07-4A17-8931-706F78F9158B}"/>
              </a:ext>
            </a:extLst>
          </p:cNvPr>
          <p:cNvSpPr txBox="1"/>
          <p:nvPr/>
        </p:nvSpPr>
        <p:spPr>
          <a:xfrm>
            <a:off x="2665521" y="1497653"/>
            <a:ext cx="60945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 err="1"/>
              <a:t>Github</a:t>
            </a:r>
            <a:r>
              <a:rPr lang="en-US" altLang="ko-KR" sz="4400" dirty="0"/>
              <a:t> </a:t>
            </a:r>
          </a:p>
          <a:p>
            <a:r>
              <a:rPr lang="ko-KR" altLang="en-US" sz="4400" dirty="0">
                <a:hlinkClick r:id="rId2"/>
              </a:rPr>
              <a:t>https://url.kr/trlua3</a:t>
            </a:r>
            <a:endParaRPr lang="en-US" altLang="ko-KR" sz="4400" dirty="0"/>
          </a:p>
          <a:p>
            <a:endParaRPr lang="en-US" altLang="ko-KR" sz="4400" dirty="0"/>
          </a:p>
          <a:p>
            <a:endParaRPr lang="en-US" altLang="ko-KR" sz="4400" dirty="0"/>
          </a:p>
          <a:p>
            <a:r>
              <a:rPr lang="ko-KR" altLang="en-US" sz="4400" dirty="0"/>
              <a:t>일정표</a:t>
            </a:r>
            <a:endParaRPr lang="en-US" altLang="ko-KR" sz="4400" dirty="0"/>
          </a:p>
          <a:p>
            <a:r>
              <a:rPr lang="en-US" altLang="ko-KR" sz="4400" dirty="0"/>
              <a:t>https://url.kr/trlua3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26003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36657" y="2780671"/>
            <a:ext cx="456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+mn-ea"/>
              </a:rPr>
              <a:t>Why Python?</a:t>
            </a:r>
            <a:endParaRPr lang="ko-KR" altLang="en-US" sz="54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860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6589" y="488072"/>
            <a:ext cx="10426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CRISP-DM</a:t>
            </a:r>
            <a:r>
              <a:rPr lang="en-US" altLang="ko-K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(Cross Industry Standard Process for Data Mining)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589" y="1347608"/>
            <a:ext cx="103943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cs typeface="Arial" panose="020B0604020202020204" pitchFamily="34" charset="0"/>
              </a:rPr>
              <a:t>CRISP-DM(Cross Industry Standard Process for Data Mining)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은 데이터 </a:t>
            </a:r>
            <a:r>
              <a:rPr lang="ko-KR" altLang="en-US" dirty="0" err="1">
                <a:latin typeface="+mn-ea"/>
                <a:cs typeface="Arial" panose="020B0604020202020204" pitchFamily="34" charset="0"/>
              </a:rPr>
              <a:t>마이닝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전문가가 사용하는 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일반적인 접근 방식을 설명한 가장 널리 사용되는 공개 표준 분석 모델입니다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5" y="2742412"/>
            <a:ext cx="3673493" cy="36806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1563" t="18544" r="31771" b="3204"/>
          <a:stretch>
            <a:fillRect/>
          </a:stretch>
        </p:blipFill>
        <p:spPr bwMode="auto">
          <a:xfrm>
            <a:off x="4513508" y="2046514"/>
            <a:ext cx="5995851" cy="46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85744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0889" y="1667371"/>
            <a:ext cx="55830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데이터 준비 과정의 중요성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 err="1"/>
              <a:t>결측치의</a:t>
            </a:r>
            <a:r>
              <a:rPr lang="ko-KR" altLang="en-US" sz="2000" b="1" dirty="0"/>
              <a:t> 처리방법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특징 추출 </a:t>
            </a:r>
            <a:r>
              <a:rPr lang="en-US" altLang="ko-KR" sz="2000" b="1" dirty="0"/>
              <a:t>(Recursive Feature Elimination)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데이터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정규화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5. </a:t>
            </a:r>
            <a:r>
              <a:rPr lang="ko-KR" altLang="en-US" sz="2000" b="1" dirty="0"/>
              <a:t>원 </a:t>
            </a:r>
            <a:r>
              <a:rPr lang="ko-KR" altLang="en-US" sz="2000" b="1" dirty="0" err="1"/>
              <a:t>핫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인코딩으로</a:t>
            </a:r>
            <a:r>
              <a:rPr lang="ko-KR" altLang="en-US" sz="2000" b="1" dirty="0"/>
              <a:t> 범주 변환 </a:t>
            </a:r>
            <a:r>
              <a:rPr lang="en-US" altLang="ko-KR" sz="2000" b="1" dirty="0"/>
              <a:t>(One Hot Encoding)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6. </a:t>
            </a:r>
            <a:r>
              <a:rPr lang="ko-KR" altLang="en-US" sz="2000" b="1" dirty="0"/>
              <a:t>숫자 변수의 범주형 변수로 변환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7. PCA</a:t>
            </a:r>
            <a:r>
              <a:rPr lang="ko-KR" altLang="en-US" sz="2000" b="1" dirty="0"/>
              <a:t>를 통한 차원 축소</a:t>
            </a: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695381" y="690295"/>
            <a:ext cx="9254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머신러닝에서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일반적 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정리</a:t>
            </a:r>
          </a:p>
        </p:txBody>
      </p:sp>
    </p:spTree>
    <p:extLst>
      <p:ext uri="{BB962C8B-B14F-4D97-AF65-F5344CB8AC3E}">
        <p14:creationId xmlns:p14="http://schemas.microsoft.com/office/powerpoint/2010/main" val="676990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6224" y="887850"/>
            <a:ext cx="9666953" cy="5855720"/>
            <a:chOff x="1624824" y="616688"/>
            <a:chExt cx="9666953" cy="5855720"/>
          </a:xfrm>
        </p:grpSpPr>
        <p:pic>
          <p:nvPicPr>
            <p:cNvPr id="2" name="그림 1" descr="Overview of Data Variable Typ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824" y="1024785"/>
              <a:ext cx="9284181" cy="544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431079" y="616688"/>
              <a:ext cx="1860698" cy="2020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3876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변수 타입 분류</a:t>
            </a:r>
          </a:p>
        </p:txBody>
      </p:sp>
    </p:spTree>
    <p:extLst>
      <p:ext uri="{BB962C8B-B14F-4D97-AF65-F5344CB8AC3E}">
        <p14:creationId xmlns:p14="http://schemas.microsoft.com/office/powerpoint/2010/main" val="270234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45309" y="1474171"/>
            <a:ext cx="8633636" cy="5247304"/>
            <a:chOff x="2082023" y="977307"/>
            <a:chExt cx="8199660" cy="5024909"/>
          </a:xfrm>
        </p:grpSpPr>
        <p:pic>
          <p:nvPicPr>
            <p:cNvPr id="3" name="그림 2" descr="Overview of Feature Selection Techniqu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023" y="977307"/>
              <a:ext cx="8199660" cy="502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112102" y="977307"/>
              <a:ext cx="1063256" cy="984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과정</a:t>
            </a:r>
          </a:p>
        </p:txBody>
      </p:sp>
    </p:spTree>
    <p:extLst>
      <p:ext uri="{BB962C8B-B14F-4D97-AF65-F5344CB8AC3E}">
        <p14:creationId xmlns:p14="http://schemas.microsoft.com/office/powerpoint/2010/main" val="415093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08029" y="1607216"/>
            <a:ext cx="10164781" cy="5114259"/>
            <a:chOff x="1031303" y="818707"/>
            <a:chExt cx="10164781" cy="5114259"/>
          </a:xfrm>
        </p:grpSpPr>
        <p:pic>
          <p:nvPicPr>
            <p:cNvPr id="2" name="그림 1" descr="How to Choose Feature Selection Methods For Machine Learn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03" y="915433"/>
              <a:ext cx="9743308" cy="501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601200" y="818707"/>
              <a:ext cx="1594884" cy="1669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방법</a:t>
            </a:r>
          </a:p>
        </p:txBody>
      </p:sp>
    </p:spTree>
    <p:extLst>
      <p:ext uri="{BB962C8B-B14F-4D97-AF65-F5344CB8AC3E}">
        <p14:creationId xmlns:p14="http://schemas.microsoft.com/office/powerpoint/2010/main" val="2480558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026" name="Picture 2" descr="C:\Users\user\Desktop\picasso_bu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1432" y="985310"/>
            <a:ext cx="5806095" cy="548485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477AEF-44A6-420A-BA98-96C5428E556B}"/>
              </a:ext>
            </a:extLst>
          </p:cNvPr>
          <p:cNvSpPr/>
          <p:nvPr/>
        </p:nvSpPr>
        <p:spPr>
          <a:xfrm>
            <a:off x="71783" y="329684"/>
            <a:ext cx="12048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◈  추상화 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(Abstract)</a:t>
            </a:r>
          </a:p>
          <a:p>
            <a:pPr algn="ctr"/>
            <a:endParaRPr lang="en-US" altLang="ko-KR" sz="1600" b="1" dirty="0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D826D16-4A78-46C7-A677-43244136F469}"/>
              </a:ext>
            </a:extLst>
          </p:cNvPr>
          <p:cNvCxnSpPr/>
          <p:nvPr/>
        </p:nvCxnSpPr>
        <p:spPr>
          <a:xfrm flipV="1">
            <a:off x="9677400" y="1362075"/>
            <a:ext cx="0" cy="2066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EB05340-EA17-4ACB-8A4F-DE08B25FAAD8}"/>
              </a:ext>
            </a:extLst>
          </p:cNvPr>
          <p:cNvCxnSpPr/>
          <p:nvPr/>
        </p:nvCxnSpPr>
        <p:spPr>
          <a:xfrm>
            <a:off x="9677400" y="3848100"/>
            <a:ext cx="0" cy="183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9408A9-2BFC-4C6E-832C-F9CD0072538D}"/>
              </a:ext>
            </a:extLst>
          </p:cNvPr>
          <p:cNvSpPr txBox="1"/>
          <p:nvPr/>
        </p:nvSpPr>
        <p:spPr>
          <a:xfrm>
            <a:off x="10163175" y="23907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03D2A-3CF1-4E6A-977B-DE7DD9EF263F}"/>
              </a:ext>
            </a:extLst>
          </p:cNvPr>
          <p:cNvSpPr txBox="1"/>
          <p:nvPr/>
        </p:nvSpPr>
        <p:spPr>
          <a:xfrm>
            <a:off x="10163175" y="4695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02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 Deep Learning</a:t>
            </a:r>
          </a:p>
        </p:txBody>
      </p:sp>
      <p:pic>
        <p:nvPicPr>
          <p:cNvPr id="3" name="Picture 3" descr="C:\Users\user\Desktop\DL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6655" y="1052670"/>
            <a:ext cx="8372475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397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E2D150-C1F7-4EB2-9E94-0EB8782F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90535-25FE-4887-B549-8EB65454CAF7}"/>
              </a:ext>
            </a:extLst>
          </p:cNvPr>
          <p:cNvSpPr txBox="1"/>
          <p:nvPr/>
        </p:nvSpPr>
        <p:spPr>
          <a:xfrm>
            <a:off x="2418134" y="2836985"/>
            <a:ext cx="74386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2060"/>
                </a:solidFill>
                <a:latin typeface="+mn-ea"/>
              </a:rPr>
              <a:t>Representation Learning</a:t>
            </a:r>
          </a:p>
          <a:p>
            <a:pPr algn="ctr"/>
            <a:r>
              <a:rPr lang="en-US" altLang="ko-KR" sz="4800" b="1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4800" b="1" dirty="0">
                <a:solidFill>
                  <a:srgbClr val="002060"/>
                </a:solidFill>
                <a:latin typeface="+mn-ea"/>
              </a:rPr>
              <a:t>표상 학습</a:t>
            </a:r>
            <a:r>
              <a:rPr lang="en-US" altLang="ko-KR" sz="4800" b="1" dirty="0">
                <a:solidFill>
                  <a:srgbClr val="002060"/>
                </a:solidFill>
                <a:latin typeface="+mn-ea"/>
              </a:rPr>
              <a:t>)</a:t>
            </a:r>
          </a:p>
          <a:p>
            <a:pPr algn="ctr"/>
            <a:endParaRPr lang="en-US" altLang="ko-KR" sz="4800" b="1" dirty="0">
              <a:solidFill>
                <a:srgbClr val="002060"/>
              </a:solidFill>
              <a:latin typeface="+mn-ea"/>
            </a:endParaRPr>
          </a:p>
          <a:p>
            <a:pPr algn="ctr"/>
            <a:endParaRPr lang="ko-KR" altLang="en-US" sz="48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9429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1F8626-4541-408E-9D37-23A0EE5A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DC8F1-1DC7-4005-A9A2-95E0C1443345}"/>
              </a:ext>
            </a:extLst>
          </p:cNvPr>
          <p:cNvSpPr txBox="1"/>
          <p:nvPr/>
        </p:nvSpPr>
        <p:spPr>
          <a:xfrm>
            <a:off x="2253681" y="2814221"/>
            <a:ext cx="6479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/>
              <a:t>지능 </a:t>
            </a:r>
            <a:r>
              <a:rPr lang="en-US" altLang="ko-KR" sz="5400" b="1" dirty="0"/>
              <a:t>– Cognitive -&gt; </a:t>
            </a:r>
            <a:r>
              <a:rPr lang="ko-KR" altLang="en-US" sz="5400" b="1" dirty="0"/>
              <a:t>앎</a:t>
            </a:r>
          </a:p>
        </p:txBody>
      </p:sp>
    </p:spTree>
    <p:extLst>
      <p:ext uri="{BB962C8B-B14F-4D97-AF65-F5344CB8AC3E}">
        <p14:creationId xmlns:p14="http://schemas.microsoft.com/office/powerpoint/2010/main" val="66732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55432-1D38-4184-A592-67F2C2C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F5D6-E2BD-4133-A581-F7CDA2A5BBB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목표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830" y="1460599"/>
            <a:ext cx="11321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  <a:cs typeface="Arial" panose="020B0604020202020204" pitchFamily="34" charset="0"/>
              </a:rPr>
              <a:t>복잡한 데이터 구조 패턴을 기계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컴퓨터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로 하여금 스스로 학습하게 하는 인공지능 기계학습 기술을 활용하여 현업의 빅데이터를 지도학습이나 자율학습형태로 분석하고 성능을 평가하여 그 결과를 실제 업무에 적용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방법론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분석 사례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파이썬을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이용한 빅데이터 분석 환경 구성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회귀분석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시계열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예측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HMM, SVM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분류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인공신경망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앙상블모델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+mn-ea"/>
                <a:cs typeface="Arial" panose="020B0604020202020204" pitchFamily="34" charset="0"/>
              </a:rPr>
              <a:t>XGBoost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LGBM)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의사결정나무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SVM,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자율학습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데이터 군집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K-means Clustering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	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모델 평가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Confusion Matrix, AUC, RMSE, F-measure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도구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스토리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텔링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정보 시각화하기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보정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35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</a:t>
            </a:r>
            <a:r>
              <a:rPr lang="en-US" altLang="ko-KR" dirty="0"/>
              <a:t> Multi </a:t>
            </a:r>
            <a:r>
              <a:rPr lang="ko-KR" altLang="en-US" dirty="0"/>
              <a:t>레이어 </a:t>
            </a:r>
            <a:r>
              <a:rPr lang="en-US" altLang="ko-KR" dirty="0"/>
              <a:t>- MLP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79" y="1087038"/>
            <a:ext cx="5040700" cy="450226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FB0C3D9-5900-4D36-BE7E-923B6603723B}"/>
              </a:ext>
            </a:extLst>
          </p:cNvPr>
          <p:cNvSpPr/>
          <p:nvPr/>
        </p:nvSpPr>
        <p:spPr>
          <a:xfrm>
            <a:off x="8874034" y="2584269"/>
            <a:ext cx="862149" cy="8447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F798AC5-F67F-4CC2-AB79-5BA4026D7078}"/>
              </a:ext>
            </a:extLst>
          </p:cNvPr>
          <p:cNvSpPr/>
          <p:nvPr/>
        </p:nvSpPr>
        <p:spPr>
          <a:xfrm>
            <a:off x="8874033" y="3746864"/>
            <a:ext cx="862149" cy="8447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AC3C0-11EC-47B8-9935-FDACA8F86891}"/>
              </a:ext>
            </a:extLst>
          </p:cNvPr>
          <p:cNvSpPr txBox="1"/>
          <p:nvPr/>
        </p:nvSpPr>
        <p:spPr>
          <a:xfrm>
            <a:off x="9165771" y="2820488"/>
            <a:ext cx="265612" cy="372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98BC6-188D-489C-BBD8-8D96F90B3B9E}"/>
              </a:ext>
            </a:extLst>
          </p:cNvPr>
          <p:cNvSpPr txBox="1"/>
          <p:nvPr/>
        </p:nvSpPr>
        <p:spPr>
          <a:xfrm>
            <a:off x="9165771" y="3984563"/>
            <a:ext cx="54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E3FCB-F7D1-4E9A-ADE9-8402B8198F7A}"/>
              </a:ext>
            </a:extLst>
          </p:cNvPr>
          <p:cNvSpPr txBox="1"/>
          <p:nvPr/>
        </p:nvSpPr>
        <p:spPr>
          <a:xfrm>
            <a:off x="8251754" y="282344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993B0-7C8D-40A7-99F7-582D826D5FFE}"/>
              </a:ext>
            </a:extLst>
          </p:cNvPr>
          <p:cNvSpPr txBox="1"/>
          <p:nvPr/>
        </p:nvSpPr>
        <p:spPr>
          <a:xfrm>
            <a:off x="8251754" y="391638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0.55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A6B1B-6649-4729-8466-E443BE6FF939}"/>
              </a:ext>
            </a:extLst>
          </p:cNvPr>
          <p:cNvSpPr txBox="1"/>
          <p:nvPr/>
        </p:nvSpPr>
        <p:spPr>
          <a:xfrm>
            <a:off x="9083040" y="21771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9DC6D-70E9-497A-BA01-277C917911CD}"/>
              </a:ext>
            </a:extLst>
          </p:cNvPr>
          <p:cNvSpPr txBox="1"/>
          <p:nvPr/>
        </p:nvSpPr>
        <p:spPr>
          <a:xfrm>
            <a:off x="9945188" y="2546475"/>
            <a:ext cx="1550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epoch : 0.4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epoch : 0.35</a:t>
            </a:r>
          </a:p>
          <a:p>
            <a:r>
              <a:rPr lang="en-US" altLang="ko-KR" dirty="0"/>
              <a:t>      …..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AEB63-848E-4FDB-9EBB-63F4A36E8F8E}"/>
              </a:ext>
            </a:extLst>
          </p:cNvPr>
          <p:cNvSpPr txBox="1"/>
          <p:nvPr/>
        </p:nvSpPr>
        <p:spPr>
          <a:xfrm>
            <a:off x="10850880" y="217714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loss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03A4F-D780-4898-8B1F-F335C4B8547C}"/>
              </a:ext>
            </a:extLst>
          </p:cNvPr>
          <p:cNvSpPr txBox="1"/>
          <p:nvPr/>
        </p:nvSpPr>
        <p:spPr>
          <a:xfrm>
            <a:off x="10002795" y="3893053"/>
            <a:ext cx="1550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epoch : 0.8</a:t>
            </a:r>
          </a:p>
          <a:p>
            <a:r>
              <a:rPr lang="en-US" altLang="ko-KR" dirty="0"/>
              <a:t>2 epoch : 0.7</a:t>
            </a:r>
          </a:p>
          <a:p>
            <a:r>
              <a:rPr lang="en-US" altLang="ko-KR" dirty="0"/>
              <a:t>      …..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20301F-A590-4F39-8991-6FAB411B9F4C}"/>
              </a:ext>
            </a:extLst>
          </p:cNvPr>
          <p:cNvSpPr/>
          <p:nvPr/>
        </p:nvSpPr>
        <p:spPr>
          <a:xfrm>
            <a:off x="6975566" y="5251269"/>
            <a:ext cx="872294" cy="519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bias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6F27925-DF41-4606-9FEE-918BC6E13E33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411713" y="4285721"/>
            <a:ext cx="60241" cy="965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BF4BBB1-D338-4CBD-9B36-4AB977F4334E}"/>
              </a:ext>
            </a:extLst>
          </p:cNvPr>
          <p:cNvCxnSpPr>
            <a:cxnSpLocks/>
            <a:stCxn id="15" idx="1"/>
          </p:cNvCxnSpPr>
          <p:nvPr/>
        </p:nvCxnSpPr>
        <p:spPr>
          <a:xfrm flipV="1">
            <a:off x="7103310" y="3192780"/>
            <a:ext cx="211890" cy="213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AD9613-54C0-434D-A372-EB11F2D597CB}"/>
              </a:ext>
            </a:extLst>
          </p:cNvPr>
          <p:cNvSpPr txBox="1"/>
          <p:nvPr/>
        </p:nvSpPr>
        <p:spPr>
          <a:xfrm>
            <a:off x="4728691" y="6082076"/>
            <a:ext cx="6122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W1*X1 + W2*X2 + W3*X3 + W4*X4 + bias =y01</a:t>
            </a:r>
            <a:endParaRPr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C2F03-0785-4EEE-9384-D50CD8B9C5B3}"/>
              </a:ext>
            </a:extLst>
          </p:cNvPr>
          <p:cNvSpPr txBox="1"/>
          <p:nvPr/>
        </p:nvSpPr>
        <p:spPr>
          <a:xfrm>
            <a:off x="6635931" y="21323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12FE26-CEF0-4C77-8E82-C063705E89F0}"/>
              </a:ext>
            </a:extLst>
          </p:cNvPr>
          <p:cNvSpPr txBox="1"/>
          <p:nvPr/>
        </p:nvSpPr>
        <p:spPr>
          <a:xfrm>
            <a:off x="6477236" y="294161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FBE3E0-D435-4790-A1DA-FB99A21E8826}"/>
              </a:ext>
            </a:extLst>
          </p:cNvPr>
          <p:cNvSpPr txBox="1"/>
          <p:nvPr/>
        </p:nvSpPr>
        <p:spPr>
          <a:xfrm>
            <a:off x="6416821" y="36652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7C94F9-A428-40C8-95C9-976B7DC8B8E1}"/>
              </a:ext>
            </a:extLst>
          </p:cNvPr>
          <p:cNvSpPr txBox="1"/>
          <p:nvPr/>
        </p:nvSpPr>
        <p:spPr>
          <a:xfrm>
            <a:off x="6619845" y="44500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37D063-6410-4744-8CBD-3C932716712E}"/>
              </a:ext>
            </a:extLst>
          </p:cNvPr>
          <p:cNvSpPr txBox="1"/>
          <p:nvPr/>
        </p:nvSpPr>
        <p:spPr>
          <a:xfrm>
            <a:off x="8089683" y="2467981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y01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8C54462-BCE7-4839-986D-5B48128C5DB6}"/>
              </a:ext>
            </a:extLst>
          </p:cNvPr>
          <p:cNvCxnSpPr/>
          <p:nvPr/>
        </p:nvCxnSpPr>
        <p:spPr>
          <a:xfrm flipV="1">
            <a:off x="5111931" y="2035572"/>
            <a:ext cx="260842" cy="321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737D07-6CFF-422E-8BCE-78B82D6B648D}"/>
              </a:ext>
            </a:extLst>
          </p:cNvPr>
          <p:cNvCxnSpPr/>
          <p:nvPr/>
        </p:nvCxnSpPr>
        <p:spPr>
          <a:xfrm flipV="1">
            <a:off x="5016136" y="3192780"/>
            <a:ext cx="443360" cy="202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59E5B80-6A05-40FD-B2F2-591973E536E7}"/>
              </a:ext>
            </a:extLst>
          </p:cNvPr>
          <p:cNvCxnSpPr/>
          <p:nvPr/>
        </p:nvCxnSpPr>
        <p:spPr>
          <a:xfrm flipV="1">
            <a:off x="5111931" y="4260078"/>
            <a:ext cx="318449" cy="99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DBF1995-992A-4CF8-9C79-A8C840517BAA}"/>
              </a:ext>
            </a:extLst>
          </p:cNvPr>
          <p:cNvCxnSpPr>
            <a:cxnSpLocks/>
          </p:cNvCxnSpPr>
          <p:nvPr/>
        </p:nvCxnSpPr>
        <p:spPr>
          <a:xfrm flipV="1">
            <a:off x="5197505" y="5178212"/>
            <a:ext cx="236073" cy="186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7C9A565D-1001-474D-B625-623BAECC30CE}"/>
              </a:ext>
            </a:extLst>
          </p:cNvPr>
          <p:cNvSpPr/>
          <p:nvPr/>
        </p:nvSpPr>
        <p:spPr>
          <a:xfrm>
            <a:off x="4599107" y="5251268"/>
            <a:ext cx="872294" cy="519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bias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4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9BD5C8-9108-40AE-80DF-A21B3F14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DA58F-65B2-4C16-892B-8375D6FCCFCE}"/>
              </a:ext>
            </a:extLst>
          </p:cNvPr>
          <p:cNvSpPr txBox="1"/>
          <p:nvPr/>
        </p:nvSpPr>
        <p:spPr>
          <a:xfrm>
            <a:off x="2751845" y="1248819"/>
            <a:ext cx="6122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W1*X1 + W2*X2 + W3*X3 + W4*X4 + bias =y01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7BAFC-A5DE-4C95-8683-B3DCC44D924A}"/>
              </a:ext>
            </a:extLst>
          </p:cNvPr>
          <p:cNvSpPr txBox="1"/>
          <p:nvPr/>
        </p:nvSpPr>
        <p:spPr>
          <a:xfrm>
            <a:off x="2422459" y="2116183"/>
            <a:ext cx="750551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Layers.Dense</a:t>
            </a:r>
            <a:r>
              <a:rPr lang="en-US" altLang="ko-KR" sz="2800" dirty="0"/>
              <a:t>(input=3, output=4, activation=‘</a:t>
            </a:r>
            <a:r>
              <a:rPr lang="en-US" altLang="ko-KR" sz="2800" dirty="0" err="1"/>
              <a:t>relu</a:t>
            </a:r>
            <a:r>
              <a:rPr lang="en-US" altLang="ko-KR" sz="2800" dirty="0"/>
              <a:t>’)</a:t>
            </a:r>
          </a:p>
          <a:p>
            <a:endParaRPr lang="en-US" altLang="ko-KR" sz="2800" dirty="0"/>
          </a:p>
          <a:p>
            <a:r>
              <a:rPr lang="en-US" altLang="ko-KR" sz="2800" dirty="0" err="1"/>
              <a:t>Layers.Dense</a:t>
            </a:r>
            <a:r>
              <a:rPr lang="en-US" altLang="ko-KR" sz="2800" dirty="0"/>
              <a:t>(output=2, activation=‘</a:t>
            </a:r>
            <a:r>
              <a:rPr lang="en-US" altLang="ko-KR" sz="2800" dirty="0" err="1"/>
              <a:t>relu</a:t>
            </a:r>
            <a:r>
              <a:rPr lang="en-US" altLang="ko-KR" sz="2800" dirty="0"/>
              <a:t>’)</a:t>
            </a:r>
            <a:endParaRPr lang="ko-KR" altLang="en-US" sz="2800" dirty="0"/>
          </a:p>
          <a:p>
            <a:endParaRPr lang="en-US" altLang="ko-KR" sz="2800" dirty="0"/>
          </a:p>
          <a:p>
            <a:r>
              <a:rPr lang="en-US" altLang="ko-KR" sz="2800" dirty="0" err="1"/>
              <a:t>Layers.Dense</a:t>
            </a:r>
            <a:r>
              <a:rPr lang="en-US" altLang="ko-KR" sz="2800" dirty="0"/>
              <a:t>(output=2, activation=‘</a:t>
            </a:r>
            <a:r>
              <a:rPr lang="en-US" altLang="ko-KR" sz="2800" dirty="0" err="1"/>
              <a:t>relu</a:t>
            </a:r>
            <a:r>
              <a:rPr lang="en-US" altLang="ko-KR" sz="2800" dirty="0"/>
              <a:t>’)</a:t>
            </a:r>
            <a:endParaRPr lang="ko-KR" altLang="en-US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* Conv2D  RNN  LSTM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1864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3AC358-7DDA-4792-9222-9AA06775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DE601-96AF-47F8-8471-E55959B1D93A}"/>
              </a:ext>
            </a:extLst>
          </p:cNvPr>
          <p:cNvSpPr txBox="1"/>
          <p:nvPr/>
        </p:nvSpPr>
        <p:spPr>
          <a:xfrm>
            <a:off x="1550126" y="2586446"/>
            <a:ext cx="15536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 = 90 + 2.5* X</a:t>
            </a:r>
          </a:p>
          <a:p>
            <a:endParaRPr lang="en-US" altLang="ko-KR" dirty="0"/>
          </a:p>
          <a:p>
            <a:r>
              <a:rPr lang="en-US" altLang="ko-KR" dirty="0"/>
              <a:t>X: sugars -&gt; 5g</a:t>
            </a:r>
          </a:p>
          <a:p>
            <a:endParaRPr lang="en-US" altLang="ko-KR" dirty="0"/>
          </a:p>
          <a:p>
            <a:r>
              <a:rPr lang="en-US" altLang="ko-KR" dirty="0"/>
              <a:t>Y = 90 + 2.5*5</a:t>
            </a:r>
          </a:p>
          <a:p>
            <a:r>
              <a:rPr lang="en-US" altLang="ko-KR" dirty="0"/>
              <a:t>102.5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88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 준비 과정의 중요성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데이터 준비 과정은 원시 데이터를 모델링에 적합한 형식으로 변환하는 작업이 중심 내용이며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데이터를 준비하는 것은 예측 모델 생성 프로젝트에서 가장 중요한 부분이며 가장  많은 시간이 소요된다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모든 데이터 준비 과정은 기계 학습 알고리즘에 맞추어져 진행 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실제 데이터와 매개 변수 등을 활용한다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실질적인 데이터 준비 과정에는 데이터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특징 추출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데이터 변환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차원 축소 등에 대한 지식이 필요하다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예측 모델링 프로젝트에는 데이터로부터 학습이 진행됩니다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데이터는 해결하려는 문제를 특징 짓는 도메인으로 부터 경험 할 수 있는 사례를 제공하지만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분류 또는 회귀와 같은 예측 모델링 프로젝트에서 원시 데이터는 일반적으로 직접 사용할 수 없습니다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이것이 사실인 네 가지 주요 이유가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7296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8500" y="12573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" y="864632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원시 데이터는 기계 학습 모델을 맞추고 평가하는 데 사용되기 전에 사전 처리 되어야 합니다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기계 학습 프로젝트의 데이터 준비 단계에서 사용하거나 탐색 할 수 있는 일반 또는 표준 작업이 있습니다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정리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오류 또는 오류를 식별하고 수정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선택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작업과 가장 관련된 입력 변수 식별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변환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변수의 척도 또는 분포 파악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엔지니어링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사용 가능한 데이터에서 새로운 변수 도출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차원 감소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간결한 예측 생성</a:t>
            </a:r>
          </a:p>
        </p:txBody>
      </p:sp>
    </p:spTree>
    <p:extLst>
      <p:ext uri="{BB962C8B-B14F-4D97-AF65-F5344CB8AC3E}">
        <p14:creationId xmlns:p14="http://schemas.microsoft.com/office/powerpoint/2010/main" val="2762089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2.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결측치의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처리방법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실제 데이터에는 종종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데이터에는 기록되지 않은 관찰 및 데이터 손상과 같은 여러 가지 이유로 인해 누락 된 값이 있을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데이터 처리가 중요합니다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많은 기계 학습 알고리즘이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있는 데이터를 지원하지 않기 때문입니다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값을 데이터로 채우는 것을 데이터 </a:t>
            </a:r>
            <a:r>
              <a:rPr lang="ko-KR" altLang="en-US" dirty="0" err="1">
                <a:latin typeface="+mn-ea"/>
              </a:rPr>
              <a:t>대치라고</a:t>
            </a:r>
            <a:r>
              <a:rPr lang="ko-KR" altLang="en-US" dirty="0">
                <a:latin typeface="+mn-ea"/>
              </a:rPr>
              <a:t> 하며 데이터 대치에 대한 일반적인 접근 방식은 각 열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평균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대한 통계 값을 계산하고 해당 열의 모든 누락 된 값을 통계로 바꾸는 것입니다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8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53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ko-KR" altLang="en-US" dirty="0"/>
              <a:t> 처리 예제 </a:t>
            </a:r>
            <a:r>
              <a:rPr lang="en-US" altLang="ko-KR" dirty="0"/>
              <a:t>– </a:t>
            </a:r>
            <a:r>
              <a:rPr lang="ko-KR" altLang="en-US" dirty="0"/>
              <a:t>단순 평균값 입력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SimpleImputer</a:t>
            </a:r>
            <a:r>
              <a:rPr lang="en-US" altLang="ko-KR" dirty="0"/>
              <a:t>() </a:t>
            </a:r>
            <a:r>
              <a:rPr lang="ko-KR" altLang="en-US" dirty="0"/>
              <a:t>클래스를 사용하여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값으로 표시된 모든 누락 된 값을 열의 평균으로 변환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3916" y="3765069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https://gist.github.com/JSJeong-me/fdbba476a9cff9400ba32064a92f54e8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415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특징 추출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(Recursive Feature Elimination)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특징 선택은 예측 모델을 개발할 때 입력 변수의 수를 줄이는 프로세스입니다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모델링의 계산 비용을 줄이고 경우에 따라 모델의 성능을 향상시키기 위해 입력 변수의 수를 줄이는 것이 바람직합니다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간단히 </a:t>
            </a: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인기있는 기능 선택 알고리즘입니다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구성 및 사용이 쉽고 대상 변수를 예측하는 데 더 많거나 가장 관련성이 높은 학습 데이터 세트에서 이러한 기능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선택하는 데 효과적이기 때문에 널리 사용됩니다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8031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특징 추출 예제 </a:t>
            </a:r>
            <a:r>
              <a:rPr lang="en-US" altLang="ko-KR" dirty="0"/>
              <a:t>–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라이브러리는 기계 학습을 위한 </a:t>
            </a:r>
            <a:r>
              <a:rPr lang="en-US" altLang="ko-KR" dirty="0"/>
              <a:t>RFE </a:t>
            </a:r>
            <a:r>
              <a:rPr lang="ko-KR" altLang="en-US" dirty="0"/>
              <a:t>구현을 제공합니다</a:t>
            </a:r>
            <a:r>
              <a:rPr lang="en-US" altLang="ko-KR" dirty="0"/>
              <a:t>. RFE </a:t>
            </a:r>
            <a:r>
              <a:rPr lang="ko-KR" altLang="en-US" dirty="0"/>
              <a:t>변환을 사용하려면 먼저 추정치 인수를 통해 지정된 선택한 알고리즘과 인수를 선택하기 위해 </a:t>
            </a:r>
            <a:r>
              <a:rPr lang="en-US" altLang="ko-KR" dirty="0"/>
              <a:t>n </a:t>
            </a:r>
            <a:r>
              <a:rPr lang="ko-KR" altLang="en-US" dirty="0"/>
              <a:t>개의 기능을 통해 선택할 </a:t>
            </a:r>
            <a:r>
              <a:rPr lang="ko-KR" altLang="en-US" dirty="0" err="1"/>
              <a:t>기능수로</a:t>
            </a:r>
            <a:r>
              <a:rPr lang="ko-KR" altLang="en-US" dirty="0"/>
              <a:t> 클래스를 구성합니다</a:t>
            </a:r>
            <a:r>
              <a:rPr lang="en-US" altLang="ko-KR" dirty="0"/>
              <a:t>. </a:t>
            </a:r>
            <a:r>
              <a:rPr lang="ko-KR" altLang="en-US" dirty="0"/>
              <a:t>다음의 예는 </a:t>
            </a:r>
            <a:r>
              <a:rPr lang="en-US" altLang="ko-KR" dirty="0"/>
              <a:t>5 </a:t>
            </a:r>
            <a:r>
              <a:rPr lang="ko-KR" altLang="en-US" dirty="0"/>
              <a:t>개의 중복 입력 기능이 있는 합성 분류 데이터 세트를 정의합니다</a:t>
            </a:r>
            <a:r>
              <a:rPr lang="en-US" altLang="ko-KR" dirty="0"/>
              <a:t>. </a:t>
            </a:r>
            <a:r>
              <a:rPr lang="ko-KR" altLang="en-US" dirty="0"/>
              <a:t>그런 다음 </a:t>
            </a:r>
            <a:r>
              <a:rPr lang="en-US" altLang="ko-KR" dirty="0"/>
              <a:t>RFE</a:t>
            </a:r>
            <a:r>
              <a:rPr lang="ko-KR" altLang="en-US" dirty="0"/>
              <a:t>를 사용하여 의사 결정 트리 알고리즘을 사용하여 </a:t>
            </a:r>
            <a:r>
              <a:rPr lang="en-US" altLang="ko-KR" dirty="0"/>
              <a:t>5 </a:t>
            </a:r>
            <a:r>
              <a:rPr lang="ko-KR" altLang="en-US" dirty="0"/>
              <a:t>개의 기능을 선택합니다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https://gist.github.com/JSJeong-me/7d6a3f852eb0e9eb451e4c153af6cc6f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880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4.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정규화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기계 학습을 위해 숫자 데이터를 확장하는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숫자 입력 변수가 표준 범위로 조정될 때 더 잘 수행됩니다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여기에는 선형 회귀와 같은 입력의 가중 합계를 사용하는 알고리즘과 </a:t>
            </a:r>
            <a:r>
              <a:rPr lang="en-US" altLang="ko-KR" dirty="0">
                <a:latin typeface="+mn-ea"/>
              </a:rPr>
              <a:t>k- </a:t>
            </a:r>
            <a:r>
              <a:rPr lang="ko-KR" altLang="en-US" dirty="0">
                <a:latin typeface="+mn-ea"/>
              </a:rPr>
              <a:t>최근 접 이웃과 같은 거리 측정을 사용하는 알고리즘이 포함됩니다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모델링 전에 수치 데이터를 스케일링하는 가장 널리 사용되는 기술 중 하나는 </a:t>
            </a:r>
            <a:r>
              <a:rPr lang="ko-KR" altLang="en-US" dirty="0" err="1">
                <a:latin typeface="+mn-ea"/>
              </a:rPr>
              <a:t>정규화입니다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정규화는 각 입력 변수를 </a:t>
            </a:r>
            <a:r>
              <a:rPr lang="en-US" altLang="ko-KR" dirty="0">
                <a:latin typeface="+mn-ea"/>
              </a:rPr>
              <a:t>0-1 </a:t>
            </a:r>
            <a:r>
              <a:rPr lang="ko-KR" altLang="en-US" dirty="0">
                <a:latin typeface="+mn-ea"/>
              </a:rPr>
              <a:t>범위로 개별적으로 조정합니다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이는 가장 정밀도가 높은 부동 소수점 값의 범위입니다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각 변수에 대한 최소 및 최대 관찰 가능 값을 알고 있거나 정확하게 추정 할 수 있어야합니다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896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8011" y="1400676"/>
            <a:ext cx="11669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practitioner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theoretician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딥 러닝은 순수한 수학과는 다릅니다</a:t>
            </a:r>
            <a:r>
              <a:rPr lang="en-US" altLang="ko-KR" sz="2800" b="1" dirty="0">
                <a:solidFill>
                  <a:srgbClr val="002060"/>
                </a:solidFill>
              </a:rPr>
              <a:t>. </a:t>
            </a:r>
            <a:r>
              <a:rPr lang="ko-KR" altLang="en-US" sz="2800" b="1" dirty="0">
                <a:solidFill>
                  <a:srgbClr val="002060"/>
                </a:solidFill>
              </a:rPr>
              <a:t>매우 실험적인 분야이기 때문에 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이론가가 아닌 실무자가 되는 것이 중요합니다</a:t>
            </a:r>
            <a:r>
              <a:rPr lang="en-US" altLang="ko-KR" sz="2800" b="1" dirty="0">
                <a:solidFill>
                  <a:srgbClr val="002060"/>
                </a:solidFill>
              </a:rPr>
              <a:t>.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98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정규화 예제 </a:t>
            </a:r>
            <a:r>
              <a:rPr lang="en-US" altLang="ko-KR" dirty="0"/>
              <a:t>– </a:t>
            </a:r>
            <a:r>
              <a:rPr lang="en-US" altLang="ko-KR" dirty="0" err="1"/>
              <a:t>MinMaxScaler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객체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데이터 세트를 정규화 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예제는 합성 분류 데이터 세트를 정의한 다음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입력 변수를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https://gist.github.com/JSJeong-me/fa8e38c0d0960f520731de45f7e1b6eb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3036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5.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원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핫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인코딩으로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범주 변환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(One Hot Encoding)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범주 형 입력 변수를 숫자로 인코딩하는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 모델에서는 모든 입력 및 출력 변수가 숫자여야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데이터에 범주형 데이터가 포함된 경우 모델을 적합하고 평가하기 전 에 이를 숫자로 </a:t>
            </a:r>
            <a:r>
              <a:rPr lang="ko-KR" altLang="en-US" dirty="0" err="1">
                <a:latin typeface="+mn-ea"/>
              </a:rPr>
              <a:t>인코딩</a:t>
            </a:r>
            <a:r>
              <a:rPr lang="ko-KR" altLang="en-US" dirty="0">
                <a:latin typeface="+mn-ea"/>
              </a:rPr>
              <a:t> 해야합니다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변수를 숫자로 변환하는 가장 널리 사용되는 기술 중 하나는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데이터는 숫자 값이 아닌 레이블 값을 포함하는 변수입니다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범주 형 변수에 대한 각 레이블은 서수 </a:t>
            </a:r>
            <a:r>
              <a:rPr lang="ko-KR" altLang="en-US" dirty="0" err="1">
                <a:latin typeface="+mn-ea"/>
              </a:rPr>
              <a:t>인코딩이라고하는</a:t>
            </a:r>
            <a:r>
              <a:rPr lang="ko-KR" altLang="en-US" dirty="0">
                <a:latin typeface="+mn-ea"/>
              </a:rPr>
              <a:t> 고유 한 정수에 매핑 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그런 다음 서수 표현에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인코딩을</a:t>
            </a:r>
            <a:r>
              <a:rPr lang="ko-KR" altLang="en-US" dirty="0">
                <a:latin typeface="+mn-ea"/>
              </a:rPr>
              <a:t> 적용 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여기서 변수의 고유 한 정수 값 각각에 대해 하나의 새 이진 변수가 데이터 세트에 추가되고 원래 범주 형 변수가 데이터 세트에서 제거됩니다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856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en-US" altLang="ko-KR" dirty="0"/>
              <a:t>Encoding </a:t>
            </a:r>
            <a:r>
              <a:rPr lang="ko-KR" altLang="en-US" dirty="0"/>
              <a:t>예제 </a:t>
            </a:r>
            <a:r>
              <a:rPr lang="en-US" altLang="ko-KR" dirty="0"/>
              <a:t>– One Hot Encoding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변환은 </a:t>
            </a:r>
            <a:r>
              <a:rPr lang="en-US" altLang="ko-KR" dirty="0" err="1"/>
              <a:t>OneHotEncoder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유방암 데이터 세트에는 범주 형 입력 변수 만 포함됩니다</a:t>
            </a:r>
            <a:r>
              <a:rPr lang="en-US" altLang="ko-KR" dirty="0"/>
              <a:t>. </a:t>
            </a:r>
            <a:r>
              <a:rPr lang="ko-KR" altLang="en-US" dirty="0"/>
              <a:t>아래 예제는 데이터 세트를 로드하고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인코딩은</a:t>
            </a:r>
            <a:r>
              <a:rPr lang="ko-KR" altLang="en-US" dirty="0"/>
              <a:t> 각 범주 형 입력 변수를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https://gist.github.com/JSJeong-me/664af116682e32f0e1fb0141c280d879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392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6.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숫자 변수의 범주형 변수로 변환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숫자 변수를 범주형 변수로 변환하는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일부 기계 학습 알고리즘은 일부 의사 결정 트리 및 규칙 기반 알고리즘과 같은 범주 형 또는 순서 형 입력 변수를 선호하거나 요구할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이것은 데이터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다중 입력 데이터 분포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고도의 지수 분포 등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</a:t>
            </a:r>
            <a:r>
              <a:rPr lang="ko-KR" altLang="en-US" dirty="0" err="1">
                <a:latin typeface="+mn-ea"/>
              </a:rPr>
              <a:t>비표준</a:t>
            </a:r>
            <a:r>
              <a:rPr lang="ko-KR" altLang="en-US" dirty="0">
                <a:latin typeface="+mn-ea"/>
              </a:rPr>
              <a:t> 분포를 가진 숫자 입력 변수가 새로운 분포 또는 완전히 새로운 데이터 유형을 갖도록 변환 될 때 더 나은 성능을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한 가지 접근 방식은 숫자 변수의 변환을 사용하여 각 숫자 값에 레이블이 할당되고 레이블에 순서가 지정된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순서적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관계가 있는 이산 확률 분포를 갖는 것입니다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이산화 변환이라고 하며 숫자 입력 변수의 확률 분포를 이산 적으로 만들어 데이터 세트에 대한 일부 기계 학습 모델의 성능을 향상시킬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11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숫자 변수의 범주형 변수 변환 예제 </a:t>
            </a:r>
            <a:r>
              <a:rPr lang="en-US" altLang="ko-KR" dirty="0"/>
              <a:t>–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이산화 변환은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생성 할 이산 구간의 수 </a:t>
            </a:r>
            <a:r>
              <a:rPr lang="en-US" altLang="ko-KR" dirty="0"/>
              <a:t>(n </a:t>
            </a:r>
            <a:r>
              <a:rPr lang="ko-KR" altLang="en-US" dirty="0"/>
              <a:t>구간</a:t>
            </a:r>
            <a:r>
              <a:rPr lang="en-US" altLang="ko-KR" dirty="0"/>
              <a:t>), </a:t>
            </a:r>
            <a:r>
              <a:rPr lang="ko-KR" altLang="en-US" dirty="0"/>
              <a:t>변환 결과가 서수인지 아니면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인코딩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변수 값을 나누는 데 사용되는 분포 </a:t>
            </a:r>
            <a:r>
              <a:rPr lang="en-US" altLang="ko-KR" dirty="0"/>
              <a:t>(</a:t>
            </a:r>
            <a:r>
              <a:rPr lang="ko-KR" altLang="en-US" dirty="0"/>
              <a:t>전략</a:t>
            </a:r>
            <a:r>
              <a:rPr lang="en-US" altLang="ko-KR" dirty="0"/>
              <a:t>)</a:t>
            </a:r>
            <a:r>
              <a:rPr lang="ko-KR" altLang="en-US" dirty="0"/>
              <a:t>를 지정할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예제에서는 </a:t>
            </a:r>
            <a:r>
              <a:rPr lang="en-US" altLang="ko-KR" dirty="0"/>
              <a:t>10 </a:t>
            </a:r>
            <a:r>
              <a:rPr lang="ko-KR" altLang="en-US" dirty="0"/>
              <a:t>개의 숫자 입력 </a:t>
            </a:r>
            <a:r>
              <a:rPr lang="ko-KR" altLang="en-US" dirty="0" err="1"/>
              <a:t>변수가있는</a:t>
            </a:r>
            <a:r>
              <a:rPr lang="ko-KR" altLang="en-US" dirty="0"/>
              <a:t> 합성 입력 변수를 생성 한 다음 각각을 서수 </a:t>
            </a:r>
            <a:r>
              <a:rPr lang="ko-KR" altLang="en-US" dirty="0" err="1"/>
              <a:t>인코딩을</a:t>
            </a:r>
            <a:r>
              <a:rPr lang="ko-KR" altLang="en-US" dirty="0"/>
              <a:t> 사용하여 </a:t>
            </a:r>
            <a:r>
              <a:rPr lang="en-US" altLang="ko-KR" dirty="0"/>
              <a:t>10 </a:t>
            </a:r>
            <a:r>
              <a:rPr lang="ko-KR" altLang="en-US" dirty="0"/>
              <a:t>개의 개별 </a:t>
            </a:r>
            <a:r>
              <a:rPr lang="en-US" altLang="ko-KR" dirty="0"/>
              <a:t>Bin(</a:t>
            </a:r>
            <a:r>
              <a:rPr lang="ko-KR" altLang="en-US" dirty="0"/>
              <a:t>바구니</a:t>
            </a:r>
            <a:r>
              <a:rPr lang="en-US" altLang="ko-KR" dirty="0"/>
              <a:t>)</a:t>
            </a:r>
            <a:r>
              <a:rPr lang="ko-KR" altLang="en-US" dirty="0"/>
              <a:t>으로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https://gist.github.com/JSJeong-me/34721c717cfc4a4f9e5eaee4f33124c2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993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7. PCA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를 통한 차원 축소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차원 감소를 사용하여 데이터 세트의 입력 변수를 줄이는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세트에 대한 입력 변수 또는 기능의 수를 차원이라고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차원 감소는 </a:t>
            </a:r>
            <a:r>
              <a:rPr lang="en-US" altLang="ko-KR" dirty="0">
                <a:latin typeface="+mn-ea"/>
              </a:rPr>
              <a:t>Features </a:t>
            </a:r>
            <a:r>
              <a:rPr lang="ko-KR" altLang="en-US" dirty="0">
                <a:latin typeface="+mn-ea"/>
              </a:rPr>
              <a:t>수를 줄이는 기술을 의미합니다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세트의 입력 변수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더 많은 입력 기능은 종종 예측 모델링 작업을 모델링하기 더 어렵게 만들고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일반적으로 차원의 저주라고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고차원 통계에서는 차원 감소 기술이 데이터 시각화에 자주 사용되지만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이러한 기술은 예측 모델에 더 적합하도록 분류 또는 회귀 데이터 세트를 단순화하기 위해 적용된 기계 학습에서 사용할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학습에서 차원 감소를 위한 가장 인기있는 기술은 주성분 분석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줄여서 </a:t>
            </a:r>
            <a:r>
              <a:rPr lang="en-US" altLang="ko-KR" dirty="0">
                <a:latin typeface="+mn-ea"/>
              </a:rPr>
              <a:t>PCA) </a:t>
            </a:r>
            <a:r>
              <a:rPr lang="ko-KR" altLang="en-US" dirty="0">
                <a:latin typeface="+mn-ea"/>
              </a:rPr>
              <a:t>일 것입니다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925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(PCA</a:t>
            </a:r>
            <a:r>
              <a:rPr lang="ko-KR" altLang="en-US" dirty="0"/>
              <a:t>를 통한 차원 축소 예제 </a:t>
            </a:r>
            <a:r>
              <a:rPr lang="en-US" altLang="ko-KR" dirty="0"/>
              <a:t>– PCA)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라이브러리는 데이터 세트에 적합하고 향후 학습 데이터 세트 및 추가 데이터 세트를 변환하는 데 사용할 수 있는 </a:t>
            </a:r>
            <a:r>
              <a:rPr lang="en-US" altLang="ko-KR" dirty="0"/>
              <a:t>PCA </a:t>
            </a:r>
            <a:r>
              <a:rPr lang="ko-KR" altLang="en-US" dirty="0"/>
              <a:t>클래스를 제공합니다</a:t>
            </a:r>
            <a:r>
              <a:rPr lang="en-US" altLang="ko-KR" dirty="0"/>
              <a:t>. </a:t>
            </a:r>
            <a:r>
              <a:rPr lang="ko-KR" altLang="en-US" dirty="0"/>
              <a:t>아래 예제는 </a:t>
            </a:r>
            <a:r>
              <a:rPr lang="en-US" altLang="ko-KR" dirty="0"/>
              <a:t>10 </a:t>
            </a:r>
            <a:r>
              <a:rPr lang="ko-KR" altLang="en-US" dirty="0"/>
              <a:t>개의 입력 변수가 있는 합성 이진 분류 데이터 세트를 만든 다음 </a:t>
            </a:r>
            <a:r>
              <a:rPr lang="en-US" altLang="ko-KR" dirty="0"/>
              <a:t>PCA</a:t>
            </a:r>
            <a:r>
              <a:rPr lang="ko-KR" altLang="en-US" dirty="0"/>
              <a:t>를 사용하여 데이터 세트의 차원을 가장 중요한 세 가지 구성 요소로 줄입니다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https://gist.github.com/JSJeong-me/ec0826fc9da3f7e1bac19bcf95aef47f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524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7191" y="1142306"/>
            <a:ext cx="1077730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Machine Learning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에서 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“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이란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?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3200" b="1" dirty="0">
                <a:latin typeface="+mn-ea"/>
              </a:rPr>
              <a:t>이전에 본적 없는 새로운 데이터에 대한 정확한 출력 예측</a:t>
            </a:r>
          </a:p>
        </p:txBody>
      </p:sp>
    </p:spTree>
    <p:extLst>
      <p:ext uri="{BB962C8B-B14F-4D97-AF65-F5344CB8AC3E}">
        <p14:creationId xmlns:p14="http://schemas.microsoft.com/office/powerpoint/2010/main" val="138658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2791" y="1490649"/>
            <a:ext cx="399904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Predictive Analytics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r>
              <a:rPr lang="en-US" altLang="ko-KR" sz="2800" b="1" dirty="0">
                <a:latin typeface="+mn-ea"/>
              </a:rPr>
              <a:t>1  </a:t>
            </a: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2  </a:t>
            </a: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577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03" t="28855" r="24030" b="29398"/>
          <a:stretch>
            <a:fillRect/>
          </a:stretch>
        </p:blipFill>
        <p:spPr bwMode="auto">
          <a:xfrm>
            <a:off x="0" y="1222375"/>
            <a:ext cx="961938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22618" y="587360"/>
            <a:ext cx="500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Machine Learning - Training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Picture 42" descr="C:\Users\user\Desktop\신라면(컵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5618" y="3152140"/>
            <a:ext cx="961073" cy="961073"/>
          </a:xfrm>
          <a:prstGeom prst="rect">
            <a:avLst/>
          </a:prstGeom>
          <a:noFill/>
        </p:spPr>
      </p:pic>
      <p:pic>
        <p:nvPicPr>
          <p:cNvPr id="6" name="Picture 33" descr="C:\Users\user\Desktop\신라면(봉지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78657" y="2653030"/>
            <a:ext cx="900113" cy="900113"/>
          </a:xfrm>
          <a:prstGeom prst="rect">
            <a:avLst/>
          </a:prstGeom>
          <a:noFill/>
        </p:spPr>
      </p:pic>
      <p:pic>
        <p:nvPicPr>
          <p:cNvPr id="7" name="Picture 29" descr="C:\Users\user\Desktop\진라면(컵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64178" y="1968500"/>
            <a:ext cx="1052513" cy="1052513"/>
          </a:xfrm>
          <a:prstGeom prst="rect">
            <a:avLst/>
          </a:prstGeom>
          <a:noFill/>
        </p:spPr>
      </p:pic>
      <p:pic>
        <p:nvPicPr>
          <p:cNvPr id="8" name="Picture 41" descr="C:\Users\user\Desktop\진라면(봉지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81198" y="3810000"/>
            <a:ext cx="873443" cy="87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127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6316" y="1962290"/>
            <a:ext cx="108244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예제 프로그램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cs typeface="Arial" panose="020B0604020202020204" pitchFamily="34" charset="0"/>
              </a:rPr>
              <a:t>https://github.com/JSJeong-me/KOSA-Big-Data_Vision</a:t>
            </a:r>
            <a:endParaRPr lang="ko-KR" altLang="en-US" sz="2800" b="1" dirty="0">
              <a:solidFill>
                <a:srgbClr val="0070C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28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2764" y="1829729"/>
            <a:ext cx="99472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numpy</a:t>
            </a:r>
            <a:r>
              <a:rPr lang="en-US" altLang="ko-KR" dirty="0"/>
              <a:t> import exp, array, random, dot</a:t>
            </a:r>
          </a:p>
          <a:p>
            <a:r>
              <a:rPr lang="en-US" altLang="ko-KR" dirty="0" err="1"/>
              <a:t>training_set_inputs</a:t>
            </a:r>
            <a:r>
              <a:rPr lang="en-US" altLang="ko-KR" dirty="0"/>
              <a:t> = array([[0, 0, 1], [1, 1, 1], [1, 0, 1], [0, 1, 1]])</a:t>
            </a:r>
          </a:p>
          <a:p>
            <a:r>
              <a:rPr lang="en-US" altLang="ko-KR" dirty="0" err="1"/>
              <a:t>training_set_outputs</a:t>
            </a:r>
            <a:r>
              <a:rPr lang="en-US" altLang="ko-KR" dirty="0"/>
              <a:t> = array([[0, 1, 1, 0]]).T</a:t>
            </a:r>
          </a:p>
          <a:p>
            <a:r>
              <a:rPr lang="en-US" altLang="ko-KR" dirty="0" err="1"/>
              <a:t>random.seed</a:t>
            </a:r>
            <a:r>
              <a:rPr lang="en-US" altLang="ko-KR" dirty="0"/>
              <a:t>(1)</a:t>
            </a:r>
          </a:p>
          <a:p>
            <a:r>
              <a:rPr lang="en-US" altLang="ko-KR" dirty="0" err="1"/>
              <a:t>synaptic_weights</a:t>
            </a:r>
            <a:r>
              <a:rPr lang="en-US" altLang="ko-KR" dirty="0"/>
              <a:t> = 2 * </a:t>
            </a:r>
            <a:r>
              <a:rPr lang="en-US" altLang="ko-KR" dirty="0" err="1"/>
              <a:t>random.random</a:t>
            </a:r>
            <a:r>
              <a:rPr lang="en-US" altLang="ko-KR" dirty="0"/>
              <a:t>((3, 1)) - 1</a:t>
            </a:r>
          </a:p>
          <a:p>
            <a:r>
              <a:rPr lang="en-US" altLang="ko-KR" dirty="0"/>
              <a:t>for iteration in range(10000):</a:t>
            </a:r>
          </a:p>
          <a:p>
            <a:r>
              <a:rPr lang="en-US" altLang="ko-KR" dirty="0"/>
              <a:t>    output = 1 / (1 + exp(-(dot(</a:t>
            </a:r>
            <a:r>
              <a:rPr lang="en-US" altLang="ko-KR" dirty="0" err="1"/>
              <a:t>training_set_inputs</a:t>
            </a:r>
            <a:r>
              <a:rPr lang="en-US" altLang="ko-KR" dirty="0"/>
              <a:t>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synaptic_weights</a:t>
            </a:r>
            <a:r>
              <a:rPr lang="en-US" altLang="ko-KR" dirty="0"/>
              <a:t> += dot(</a:t>
            </a:r>
            <a:r>
              <a:rPr lang="en-US" altLang="ko-KR" dirty="0" err="1"/>
              <a:t>training_set_inputs.T</a:t>
            </a:r>
            <a:r>
              <a:rPr lang="en-US" altLang="ko-KR" dirty="0"/>
              <a:t>, (</a:t>
            </a:r>
            <a:r>
              <a:rPr lang="en-US" altLang="ko-KR" dirty="0" err="1"/>
              <a:t>training_set_outputs</a:t>
            </a:r>
            <a:r>
              <a:rPr lang="en-US" altLang="ko-KR" dirty="0"/>
              <a:t> - output) * output * (1 - output))</a:t>
            </a:r>
          </a:p>
          <a:p>
            <a:r>
              <a:rPr lang="en-US" altLang="ko-KR" dirty="0"/>
              <a:t>print (1 / (1 + exp(-(dot(array([1, 0, 0]),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3039" y="5295900"/>
            <a:ext cx="1132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linkClick r:id="rId2"/>
              </a:rPr>
              <a:t>출처</a:t>
            </a:r>
            <a:r>
              <a:rPr lang="en-US" altLang="ko-KR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https://medium.com/technology-invention-and-more/how-to-build-a-simple-neural-network-in-9-lines-of-python-code-cc8f23647ca1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069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6526" t="15310" r="28108" b="16279"/>
          <a:stretch>
            <a:fillRect/>
          </a:stretch>
        </p:blipFill>
        <p:spPr bwMode="auto">
          <a:xfrm>
            <a:off x="1492690" y="1122517"/>
            <a:ext cx="8838086" cy="564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330273" y="5377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머신러닝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 학습 데이터의 구성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8036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– </a:t>
            </a:r>
            <a:r>
              <a:rPr lang="ko-KR" altLang="en-US" dirty="0" err="1"/>
              <a:t>예측분석</a:t>
            </a:r>
            <a:r>
              <a:rPr lang="ko-KR" altLang="en-US" dirty="0"/>
              <a:t>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6470" y="1412720"/>
            <a:ext cx="89627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이탈 모델링으로 고객 이탈 방지하기</a:t>
            </a:r>
            <a:endParaRPr lang="en-US" altLang="ko-KR" sz="28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dirty="0"/>
          </a:p>
          <a:p>
            <a:pPr marL="514350" indent="-514350">
              <a:buAutoNum type="arabicPlain"/>
            </a:pPr>
            <a:r>
              <a:rPr lang="ko-KR" altLang="en-US" sz="2400" b="1" dirty="0">
                <a:latin typeface="+mn-ea"/>
              </a:rPr>
              <a:t>무엇을 예측하는가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    </a:t>
            </a:r>
            <a:r>
              <a:rPr lang="ko-KR" altLang="en-US" sz="2400" b="1" dirty="0">
                <a:latin typeface="+mn-ea"/>
              </a:rPr>
              <a:t>어느 고객이 떠나갈 것인가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400" b="1" dirty="0">
                <a:latin typeface="+mn-ea"/>
              </a:rPr>
              <a:t>무엇을 할 것인가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떠날 위기에 있는 고객들을 타깃으로 한 고객 유지 마케팅을</a:t>
            </a: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수행한다</a:t>
            </a:r>
            <a:r>
              <a:rPr lang="en-US" altLang="ko-KR" sz="2400" b="1" dirty="0"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453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305" y="750420"/>
            <a:ext cx="966161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부동산 담보대출 채권 가치 추산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pPr marL="514350" indent="-514350">
              <a:buAutoNum type="arabicPlain"/>
            </a:pP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    </a:t>
            </a:r>
            <a:r>
              <a:rPr lang="ko-KR" altLang="en-US" sz="2800" b="1" dirty="0">
                <a:latin typeface="+mn-ea"/>
              </a:rPr>
              <a:t>부동산 담보대출 고객 중에서 누가 향후 </a:t>
            </a:r>
            <a:r>
              <a:rPr lang="en-US" altLang="ko-KR" sz="2800" b="1" dirty="0">
                <a:latin typeface="+mn-ea"/>
              </a:rPr>
              <a:t>90</a:t>
            </a:r>
            <a:r>
              <a:rPr lang="ko-KR" altLang="en-US" sz="2800" b="1" dirty="0">
                <a:latin typeface="+mn-ea"/>
              </a:rPr>
              <a:t>일 내에 조기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상환할 것인가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endParaRPr lang="en-US" altLang="ko-KR" sz="28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	</a:t>
            </a:r>
            <a:r>
              <a:rPr lang="ko-KR" altLang="en-US" sz="2800" b="1" dirty="0">
                <a:latin typeface="+mn-ea"/>
              </a:rPr>
              <a:t>부동산 담보대출 채권의 가치를 계산한 후 다른 은행에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팔아 넘길지 여부를 결정한다</a:t>
            </a:r>
            <a:r>
              <a:rPr lang="en-US" altLang="ko-KR" sz="2800" b="1" dirty="0">
                <a:latin typeface="+mn-ea"/>
              </a:rPr>
              <a:t>.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122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9299" y="1088310"/>
            <a:ext cx="946925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+mn-ea"/>
              </a:rPr>
              <a:t>나무에서 돈이 자란다</a:t>
            </a:r>
            <a:r>
              <a:rPr lang="en-US" altLang="ko-KR" sz="4000" b="1" dirty="0">
                <a:solidFill>
                  <a:srgbClr val="002060"/>
                </a:solidFill>
                <a:latin typeface="+mn-ea"/>
              </a:rPr>
              <a:t>!</a:t>
            </a: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+mn-ea"/>
              </a:rPr>
              <a:t>체이스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 은행 예측모델은 부동산 담보대출 중에서 실제로</a:t>
            </a:r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조기상환된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대출 건들 중 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74%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를 정확하게 인식해 내어서 </a:t>
            </a:r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부동산 담보대출 포트폴리오를 성공적으로 관리함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384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C0F3B-9D42-4A1E-8EC1-B7815098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9F8262-F061-4D99-8C70-2D08A9A58677}"/>
              </a:ext>
            </a:extLst>
          </p:cNvPr>
          <p:cNvSpPr/>
          <p:nvPr/>
        </p:nvSpPr>
        <p:spPr>
          <a:xfrm>
            <a:off x="421241" y="2727789"/>
            <a:ext cx="11281024" cy="7012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E5ACDA-5702-45FC-8E6E-6A76579778D9}"/>
              </a:ext>
            </a:extLst>
          </p:cNvPr>
          <p:cNvCxnSpPr/>
          <p:nvPr/>
        </p:nvCxnSpPr>
        <p:spPr>
          <a:xfrm>
            <a:off x="10181690" y="2727789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691D68F-EB37-4081-A7B5-2F187F71A691}"/>
              </a:ext>
            </a:extLst>
          </p:cNvPr>
          <p:cNvCxnSpPr/>
          <p:nvPr/>
        </p:nvCxnSpPr>
        <p:spPr>
          <a:xfrm>
            <a:off x="8638856" y="2736353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F4AF1C-01C5-4712-A532-166EBA22AED7}"/>
              </a:ext>
            </a:extLst>
          </p:cNvPr>
          <p:cNvCxnSpPr/>
          <p:nvPr/>
        </p:nvCxnSpPr>
        <p:spPr>
          <a:xfrm>
            <a:off x="7126850" y="2734643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3F483A-A593-44D8-9D95-EE8A3E3D31AA}"/>
              </a:ext>
            </a:extLst>
          </p:cNvPr>
          <p:cNvCxnSpPr/>
          <p:nvPr/>
        </p:nvCxnSpPr>
        <p:spPr>
          <a:xfrm>
            <a:off x="5429902" y="2712385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7FE7311-6ECC-4C8A-A1DA-57BD99227B59}"/>
              </a:ext>
            </a:extLst>
          </p:cNvPr>
          <p:cNvCxnSpPr/>
          <p:nvPr/>
        </p:nvCxnSpPr>
        <p:spPr>
          <a:xfrm>
            <a:off x="3815154" y="2720949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3B3288-925F-4A4D-A75C-C7F347A58E3C}"/>
              </a:ext>
            </a:extLst>
          </p:cNvPr>
          <p:cNvCxnSpPr/>
          <p:nvPr/>
        </p:nvCxnSpPr>
        <p:spPr>
          <a:xfrm>
            <a:off x="2200398" y="2719239"/>
            <a:ext cx="0" cy="7012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7405FA-5C9F-4B0B-8015-EB86A1D8B1AA}"/>
              </a:ext>
            </a:extLst>
          </p:cNvPr>
          <p:cNvSpPr txBox="1"/>
          <p:nvPr/>
        </p:nvSpPr>
        <p:spPr>
          <a:xfrm>
            <a:off x="10479287" y="2862935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2021-4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A352D-FBC0-4D48-917E-284E926FA4F3}"/>
              </a:ext>
            </a:extLst>
          </p:cNvPr>
          <p:cNvSpPr txBox="1"/>
          <p:nvPr/>
        </p:nvSpPr>
        <p:spPr>
          <a:xfrm>
            <a:off x="8977930" y="288404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2021-3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BE574D-244A-4844-9151-1E80ED42C5E5}"/>
              </a:ext>
            </a:extLst>
          </p:cNvPr>
          <p:cNvSpPr txBox="1"/>
          <p:nvPr/>
        </p:nvSpPr>
        <p:spPr>
          <a:xfrm>
            <a:off x="7426639" y="2885193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2021-2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1583D-A6DA-4AAC-990B-1D4C849F890F}"/>
              </a:ext>
            </a:extLst>
          </p:cNvPr>
          <p:cNvSpPr txBox="1"/>
          <p:nvPr/>
        </p:nvSpPr>
        <p:spPr>
          <a:xfrm>
            <a:off x="5863261" y="2885193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2021-1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88096-8CBC-4924-A78C-0A70B4E4CE7D}"/>
              </a:ext>
            </a:extLst>
          </p:cNvPr>
          <p:cNvSpPr txBox="1"/>
          <p:nvPr/>
        </p:nvSpPr>
        <p:spPr>
          <a:xfrm>
            <a:off x="4166314" y="2878339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2020-4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843C7-19A1-4BDE-AFC4-2FF66C64B0BF}"/>
              </a:ext>
            </a:extLst>
          </p:cNvPr>
          <p:cNvSpPr txBox="1"/>
          <p:nvPr/>
        </p:nvSpPr>
        <p:spPr>
          <a:xfrm>
            <a:off x="877991" y="286308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2020-2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46A29-3F3A-4F82-824B-850D988550C0}"/>
              </a:ext>
            </a:extLst>
          </p:cNvPr>
          <p:cNvSpPr txBox="1"/>
          <p:nvPr/>
        </p:nvSpPr>
        <p:spPr>
          <a:xfrm>
            <a:off x="2508755" y="2885193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7030A0"/>
                </a:solidFill>
              </a:rPr>
              <a:t>2020-3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0E9605-4CBB-44A6-80F3-6847EABB9CE6}"/>
              </a:ext>
            </a:extLst>
          </p:cNvPr>
          <p:cNvSpPr txBox="1"/>
          <p:nvPr/>
        </p:nvSpPr>
        <p:spPr>
          <a:xfrm>
            <a:off x="4782734" y="4202667"/>
            <a:ext cx="14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Train Data Set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0AE9BC6-E025-4290-BBCA-AF1BD3B59CBC}"/>
              </a:ext>
            </a:extLst>
          </p:cNvPr>
          <p:cNvCxnSpPr/>
          <p:nvPr/>
        </p:nvCxnSpPr>
        <p:spPr>
          <a:xfrm>
            <a:off x="10181690" y="3442707"/>
            <a:ext cx="0" cy="112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FE1C3A-7792-43DA-81C8-DC4595240758}"/>
              </a:ext>
            </a:extLst>
          </p:cNvPr>
          <p:cNvCxnSpPr/>
          <p:nvPr/>
        </p:nvCxnSpPr>
        <p:spPr>
          <a:xfrm>
            <a:off x="421241" y="3413596"/>
            <a:ext cx="0" cy="112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3C85910-D94E-4809-A96F-79900340E4A1}"/>
              </a:ext>
            </a:extLst>
          </p:cNvPr>
          <p:cNvCxnSpPr>
            <a:stCxn id="18" idx="3"/>
          </p:cNvCxnSpPr>
          <p:nvPr/>
        </p:nvCxnSpPr>
        <p:spPr>
          <a:xfrm>
            <a:off x="6264678" y="4387333"/>
            <a:ext cx="38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6A8A14-CBF4-45B8-B0B3-374D8F90E9AC}"/>
              </a:ext>
            </a:extLst>
          </p:cNvPr>
          <p:cNvCxnSpPr>
            <a:stCxn id="18" idx="1"/>
          </p:cNvCxnSpPr>
          <p:nvPr/>
        </p:nvCxnSpPr>
        <p:spPr>
          <a:xfrm flipH="1">
            <a:off x="366444" y="4387333"/>
            <a:ext cx="4416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A97D35F-6DAA-4553-87C4-953F63256BBA}"/>
              </a:ext>
            </a:extLst>
          </p:cNvPr>
          <p:cNvCxnSpPr/>
          <p:nvPr/>
        </p:nvCxnSpPr>
        <p:spPr>
          <a:xfrm>
            <a:off x="11680004" y="3442706"/>
            <a:ext cx="0" cy="112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816812-F948-44CC-8618-ECE77C3C71AB}"/>
              </a:ext>
            </a:extLst>
          </p:cNvPr>
          <p:cNvCxnSpPr/>
          <p:nvPr/>
        </p:nvCxnSpPr>
        <p:spPr>
          <a:xfrm>
            <a:off x="8638856" y="3442706"/>
            <a:ext cx="0" cy="61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5441D3-1833-4551-9EF3-E4F47E8A9667}"/>
              </a:ext>
            </a:extLst>
          </p:cNvPr>
          <p:cNvSpPr txBox="1"/>
          <p:nvPr/>
        </p:nvSpPr>
        <p:spPr>
          <a:xfrm>
            <a:off x="4845069" y="3657671"/>
            <a:ext cx="14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 Data Set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4E7CB90-3E5C-4826-B3DB-6F12E8902D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327013" y="3842337"/>
            <a:ext cx="2304305" cy="2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E25EAA7-E842-4BE4-B1DE-8D1EA02C63EB}"/>
              </a:ext>
            </a:extLst>
          </p:cNvPr>
          <p:cNvCxnSpPr>
            <a:stCxn id="33" idx="1"/>
          </p:cNvCxnSpPr>
          <p:nvPr/>
        </p:nvCxnSpPr>
        <p:spPr>
          <a:xfrm flipH="1">
            <a:off x="428779" y="3842337"/>
            <a:ext cx="4416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7B5691B-282A-4A02-90FE-CB933C92BC20}"/>
              </a:ext>
            </a:extLst>
          </p:cNvPr>
          <p:cNvSpPr txBox="1"/>
          <p:nvPr/>
        </p:nvSpPr>
        <p:spPr>
          <a:xfrm>
            <a:off x="4636227" y="4457514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2021-09-30 </a:t>
            </a:r>
            <a:r>
              <a:rPr lang="ko-KR" altLang="en-US" dirty="0">
                <a:solidFill>
                  <a:srgbClr val="C00000"/>
                </a:solidFill>
              </a:rPr>
              <a:t>예측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F5607D-7EA7-4B1A-8683-A4D3F94EC4A4}"/>
              </a:ext>
            </a:extLst>
          </p:cNvPr>
          <p:cNvSpPr txBox="1"/>
          <p:nvPr/>
        </p:nvSpPr>
        <p:spPr>
          <a:xfrm>
            <a:off x="4778022" y="3893625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2021-06-30 </a:t>
            </a:r>
            <a:r>
              <a:rPr lang="ko-KR" altLang="en-US" dirty="0"/>
              <a:t>예측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F8F279-0053-4AFB-8610-D00909E0DAA5}"/>
              </a:ext>
            </a:extLst>
          </p:cNvPr>
          <p:cNvSpPr txBox="1"/>
          <p:nvPr/>
        </p:nvSpPr>
        <p:spPr>
          <a:xfrm>
            <a:off x="10607682" y="42239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A57354-76AA-4051-AFC3-1C665822665A}"/>
              </a:ext>
            </a:extLst>
          </p:cNvPr>
          <p:cNvSpPr txBox="1"/>
          <p:nvPr/>
        </p:nvSpPr>
        <p:spPr>
          <a:xfrm>
            <a:off x="8683377" y="3762286"/>
            <a:ext cx="1391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7, 8, 9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ko-KR" altLang="en-US" dirty="0"/>
              <a:t>조기상환</a:t>
            </a:r>
            <a:endParaRPr lang="en-US" altLang="ko-KR" dirty="0"/>
          </a:p>
          <a:p>
            <a:r>
              <a:rPr lang="ko-KR" altLang="en-US" dirty="0"/>
              <a:t>대출을 예측</a:t>
            </a:r>
          </a:p>
        </p:txBody>
      </p:sp>
    </p:spTree>
    <p:extLst>
      <p:ext uri="{BB962C8B-B14F-4D97-AF65-F5344CB8AC3E}">
        <p14:creationId xmlns:p14="http://schemas.microsoft.com/office/powerpoint/2010/main" val="3225927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pic>
        <p:nvPicPr>
          <p:cNvPr id="3" name="Picture 2" descr="C:\Users\user\Desktop\한성대(2019)\2019-05-16(10강 Decision Tree)\0_7xow30weh2lVxh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124680"/>
            <a:ext cx="9075788" cy="500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855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299857" y="1143000"/>
            <a:ext cx="3581400" cy="14260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948543" y="3537857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739790" y="3516080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0800000" flipV="1">
            <a:off x="3679371" y="2623457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10800000" flipH="1" flipV="1">
            <a:off x="6825342" y="2601682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1415141"/>
            <a:ext cx="2808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대출금리가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7.94%</a:t>
            </a:r>
            <a:r>
              <a:rPr lang="ko-KR" altLang="en-US" sz="2400" dirty="0">
                <a:latin typeface="+mn-ea"/>
              </a:rPr>
              <a:t>보다 낮은가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1939" y="413656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3.8%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682" y="4071257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7343" y="2852058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3544" y="2797632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5402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441419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11150" y="1447781"/>
            <a:ext cx="957943" cy="849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8311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1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rot="16200000" flipH="1">
            <a:off x="4229153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077247" y="2024721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654139" y="2579898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0372" y="1426016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4785" y="620484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35686" y="4767934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 하위그룹을 다시 나눈다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76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92311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9203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1493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H="1">
            <a:off x="3380045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92144" y="1306274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58404" y="606333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36247" y="185056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738262" y="2068275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대출금액 </a:t>
            </a:r>
            <a:r>
              <a:rPr lang="en-US" altLang="ko-KR" sz="2400" dirty="0">
                <a:latin typeface="+mn-ea"/>
              </a:rPr>
              <a:t>&lt; 182,926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rot="16200000" flipH="1">
            <a:off x="7173754" y="1513100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292090" y="372289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40115" y="364669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7843305" y="290102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25486" y="432161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13.9%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17007" y="420187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65704" y="303710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99297" y="302621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rot="16200000" flipH="1">
            <a:off x="9127849" y="287925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8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딥러닝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726312" y="908650"/>
            <a:ext cx="835316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111111"/>
                </a:solidFill>
                <a:latin typeface="+mn-ea"/>
              </a:rPr>
              <a:t>머신러닝이란</a:t>
            </a:r>
            <a:r>
              <a:rPr lang="en-US" altLang="ko-KR" sz="2000" b="1" dirty="0">
                <a:solidFill>
                  <a:srgbClr val="11111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인간이 다양한 경험과 시행착오를 통해 지식을 배우는 것처럼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2"/>
              </a:rPr>
              <a:t>컴퓨터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에게 충분히 많은 데이터를 주고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거기에서 일반적인 패턴을 찾아내게 하는 방법을 말합니다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(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3"/>
              </a:rPr>
              <a:t>알고리즘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딥러닝입니다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딥러닝이란</a:t>
            </a:r>
            <a:r>
              <a:rPr lang="en-US" altLang="ko-KR" sz="2000" b="1" dirty="0">
                <a:latin typeface="+mn-ea"/>
              </a:rPr>
              <a:t>?</a:t>
            </a: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 학습법이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다음장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그림처럼 여러 층을 거쳐 점점 추상화 단계로 접어드는 알고리즘 형태인 ‘딥 러닝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(Deep Learning)’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찾기 위해선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수많은 데이터가 있어야 되겠지요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견고하게 만드는 일종의 학습용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훈련데이터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말입니다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778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88972" y="19592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" name="타원 3"/>
          <p:cNvSpPr/>
          <p:nvPr/>
        </p:nvSpPr>
        <p:spPr>
          <a:xfrm>
            <a:off x="1208314" y="2035617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4474031" y="32655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대출금리 </a:t>
            </a:r>
            <a:r>
              <a:rPr lang="en-US" altLang="ko-KR" b="1" dirty="0">
                <a:latin typeface="+mn-ea"/>
              </a:rPr>
              <a:t>&lt; 7.94%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167" y="22751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2.6%</a:t>
            </a:r>
            <a:endParaRPr lang="ko-KR" altLang="en-US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3600" y="1066783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3" name="TextBox 32"/>
          <p:cNvSpPr txBox="1"/>
          <p:nvPr/>
        </p:nvSpPr>
        <p:spPr>
          <a:xfrm>
            <a:off x="2318659" y="119740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소득 </a:t>
            </a:r>
            <a:r>
              <a:rPr lang="en-US" altLang="ko-KR" b="1" dirty="0">
                <a:latin typeface="+mn-ea"/>
              </a:rPr>
              <a:t>&lt; $78,233</a:t>
            </a:r>
            <a:endParaRPr lang="ko-KR" altLang="en-US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00800" y="105589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6270165" y="1186522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대출금액 </a:t>
            </a:r>
            <a:r>
              <a:rPr lang="en-US" altLang="ko-KR" b="1" dirty="0">
                <a:latin typeface="+mn-ea"/>
              </a:rPr>
              <a:t>&lt; $182,926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10800000" flipV="1">
            <a:off x="4354285" y="859970"/>
            <a:ext cx="304800" cy="17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455229" y="827313"/>
            <a:ext cx="293914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84714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1" name="TextBox 40"/>
          <p:cNvSpPr txBox="1"/>
          <p:nvPr/>
        </p:nvSpPr>
        <p:spPr>
          <a:xfrm>
            <a:off x="3069773" y="230775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 </a:t>
            </a:r>
            <a:r>
              <a:rPr lang="en-US" altLang="ko-KR" b="1" dirty="0">
                <a:latin typeface="+mn-ea"/>
              </a:rPr>
              <a:t>&lt; 7.19%</a:t>
            </a:r>
            <a:endParaRPr lang="ko-KR" altLang="en-US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725885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4" name="TextBox 43"/>
          <p:cNvSpPr txBox="1"/>
          <p:nvPr/>
        </p:nvSpPr>
        <p:spPr>
          <a:xfrm>
            <a:off x="5910944" y="2307750"/>
            <a:ext cx="20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LTV</a:t>
            </a:r>
            <a:r>
              <a:rPr lang="ko-KR" altLang="en-US" b="1" dirty="0">
                <a:latin typeface="+mn-ea"/>
              </a:rPr>
              <a:t>비율 </a:t>
            </a:r>
            <a:r>
              <a:rPr lang="en-US" altLang="ko-KR" b="1" dirty="0">
                <a:latin typeface="+mn-ea"/>
              </a:rPr>
              <a:t>&lt; 87.4%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6200000" flipH="1">
            <a:off x="3864429" y="1807026"/>
            <a:ext cx="468085" cy="27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10800000" flipV="1">
            <a:off x="1915887" y="1676399"/>
            <a:ext cx="555171" cy="37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10800000" flipV="1">
            <a:off x="6542314" y="1698170"/>
            <a:ext cx="533400" cy="46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425542" y="2188011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3" name="TextBox 52"/>
          <p:cNvSpPr txBox="1"/>
          <p:nvPr/>
        </p:nvSpPr>
        <p:spPr>
          <a:xfrm>
            <a:off x="8458197" y="220977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349343" y="1676399"/>
            <a:ext cx="609600" cy="52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9405256" y="318950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7" name="TextBox 56"/>
          <p:cNvSpPr txBox="1"/>
          <p:nvPr/>
        </p:nvSpPr>
        <p:spPr>
          <a:xfrm>
            <a:off x="9514109" y="34289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15.2%</a:t>
            </a:r>
            <a:endParaRPr lang="ko-KR" altLang="en-US" b="1" dirty="0"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63941" y="316773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9" name="TextBox 58"/>
          <p:cNvSpPr txBox="1"/>
          <p:nvPr/>
        </p:nvSpPr>
        <p:spPr>
          <a:xfrm>
            <a:off x="10972794" y="34072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40.0%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1" name="직선 연결선 60"/>
          <p:cNvCxnSpPr>
            <a:endCxn id="56" idx="0"/>
          </p:cNvCxnSpPr>
          <p:nvPr/>
        </p:nvCxnSpPr>
        <p:spPr>
          <a:xfrm rot="5400000">
            <a:off x="9759048" y="2922808"/>
            <a:ext cx="370104" cy="16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635343" y="2819399"/>
            <a:ext cx="468086" cy="391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4789714" y="32983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5" name="TextBox 64"/>
          <p:cNvSpPr txBox="1"/>
          <p:nvPr/>
        </p:nvSpPr>
        <p:spPr>
          <a:xfrm>
            <a:off x="4648203" y="347252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담보대출금액 </a:t>
            </a:r>
            <a:r>
              <a:rPr lang="en-US" altLang="ko-KR" b="1" dirty="0">
                <a:latin typeface="+mn-ea"/>
              </a:rPr>
              <a:t>&lt; $67,751</a:t>
            </a:r>
            <a:endParaRPr lang="ko-KR" altLang="en-US" b="1" dirty="0"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685313" y="317861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7" name="TextBox 66"/>
          <p:cNvSpPr txBox="1"/>
          <p:nvPr/>
        </p:nvSpPr>
        <p:spPr>
          <a:xfrm>
            <a:off x="7794166" y="341810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6.4%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9" name="직선 연결선 68"/>
          <p:cNvCxnSpPr>
            <a:endCxn id="64" idx="0"/>
          </p:cNvCxnSpPr>
          <p:nvPr/>
        </p:nvCxnSpPr>
        <p:spPr>
          <a:xfrm rot="10800000" flipV="1">
            <a:off x="6025243" y="2830284"/>
            <a:ext cx="560614" cy="46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6" idx="1"/>
          </p:cNvCxnSpPr>
          <p:nvPr/>
        </p:nvCxnSpPr>
        <p:spPr>
          <a:xfrm rot="16200000" flipH="1">
            <a:off x="7444374" y="2929709"/>
            <a:ext cx="496046" cy="25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4136570" y="4288961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3" name="TextBox 72"/>
          <p:cNvSpPr txBox="1"/>
          <p:nvPr/>
        </p:nvSpPr>
        <p:spPr>
          <a:xfrm>
            <a:off x="4245423" y="452844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8.1%</a:t>
            </a:r>
            <a:endParaRPr lang="ko-KR" altLang="en-US" b="1" dirty="0"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23857" y="43651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5" name="TextBox 74"/>
          <p:cNvSpPr txBox="1"/>
          <p:nvPr/>
        </p:nvSpPr>
        <p:spPr>
          <a:xfrm>
            <a:off x="6096001" y="44957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</a:t>
            </a:r>
            <a:r>
              <a:rPr lang="en-US" altLang="ko-KR" b="1" dirty="0">
                <a:latin typeface="+mn-ea"/>
              </a:rPr>
              <a:t>&lt; 8.69%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 rot="10800000" flipV="1">
            <a:off x="4822371" y="3897083"/>
            <a:ext cx="642258" cy="41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16200000" flipH="1">
            <a:off x="6351815" y="3935184"/>
            <a:ext cx="478971" cy="44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4517570" y="5214240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TextBox 80"/>
          <p:cNvSpPr txBox="1"/>
          <p:nvPr/>
        </p:nvSpPr>
        <p:spPr>
          <a:xfrm>
            <a:off x="4550225" y="5236005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sp>
        <p:nvSpPr>
          <p:cNvPr id="82" name="타원 81"/>
          <p:cNvSpPr/>
          <p:nvPr/>
        </p:nvSpPr>
        <p:spPr>
          <a:xfrm>
            <a:off x="7728856" y="514893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7837709" y="53884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25.6%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637313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5" name="TextBox 84"/>
          <p:cNvSpPr txBox="1"/>
          <p:nvPr/>
        </p:nvSpPr>
        <p:spPr>
          <a:xfrm>
            <a:off x="4746166" y="61830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8.5%</a:t>
            </a:r>
            <a:endParaRPr lang="ko-KR" altLang="en-US" b="1" dirty="0"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954484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7" name="TextBox 86"/>
          <p:cNvSpPr txBox="1"/>
          <p:nvPr/>
        </p:nvSpPr>
        <p:spPr>
          <a:xfrm>
            <a:off x="6063337" y="618307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16.3%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직선 연결선 88"/>
          <p:cNvCxnSpPr>
            <a:endCxn id="84" idx="0"/>
          </p:cNvCxnSpPr>
          <p:nvPr/>
        </p:nvCxnSpPr>
        <p:spPr>
          <a:xfrm rot="10800000" flipV="1">
            <a:off x="5094514" y="5834740"/>
            <a:ext cx="174173" cy="10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rot="16200000" flipH="1">
            <a:off x="6128657" y="5910940"/>
            <a:ext cx="119743" cy="5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82" idx="1"/>
          </p:cNvCxnSpPr>
          <p:nvPr/>
        </p:nvCxnSpPr>
        <p:spPr>
          <a:xfrm rot="16200000" flipH="1">
            <a:off x="7645760" y="5057866"/>
            <a:ext cx="278333" cy="15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5400000">
            <a:off x="6515100" y="5023755"/>
            <a:ext cx="206829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/>
          <p:cNvSpPr/>
          <p:nvPr/>
        </p:nvSpPr>
        <p:spPr>
          <a:xfrm>
            <a:off x="3592285" y="314596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7" name="TextBox 96"/>
          <p:cNvSpPr txBox="1"/>
          <p:nvPr/>
        </p:nvSpPr>
        <p:spPr>
          <a:xfrm>
            <a:off x="3701138" y="338544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9.1%</a:t>
            </a:r>
            <a:endParaRPr lang="ko-KR" altLang="en-US" b="1" dirty="0">
              <a:latin typeface="+mn-ea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340428" y="3135075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9" name="TextBox 98"/>
          <p:cNvSpPr txBox="1"/>
          <p:nvPr/>
        </p:nvSpPr>
        <p:spPr>
          <a:xfrm>
            <a:off x="2449281" y="337455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3.4%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rot="10800000" flipV="1">
            <a:off x="2960915" y="2819400"/>
            <a:ext cx="435429" cy="31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endCxn id="96" idx="0"/>
          </p:cNvCxnSpPr>
          <p:nvPr/>
        </p:nvCxnSpPr>
        <p:spPr>
          <a:xfrm rot="16200000" flipH="1">
            <a:off x="3788234" y="2884708"/>
            <a:ext cx="348331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67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2515" y="1045029"/>
            <a:ext cx="1111874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만약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(IF):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 담보대출 금액이 </a:t>
            </a:r>
            <a:r>
              <a:rPr lang="en-US" altLang="ko-KR" sz="2000" b="1" dirty="0">
                <a:latin typeface="+mn-ea"/>
              </a:rPr>
              <a:t>67,751 </a:t>
            </a:r>
            <a:r>
              <a:rPr lang="ko-KR" altLang="en-US" sz="2000" b="1" dirty="0">
                <a:latin typeface="+mn-ea"/>
              </a:rPr>
              <a:t>달러와 같거나 그보다 더 많고 </a:t>
            </a:r>
            <a:r>
              <a:rPr lang="en-US" altLang="ko-KR" sz="2000" b="1" dirty="0">
                <a:latin typeface="+mn-ea"/>
              </a:rPr>
              <a:t>182,926 </a:t>
            </a:r>
            <a:r>
              <a:rPr lang="ko-KR" altLang="en-US" sz="2000" b="1" dirty="0">
                <a:latin typeface="+mn-ea"/>
              </a:rPr>
              <a:t>달러보다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이자율이</a:t>
            </a:r>
            <a:r>
              <a:rPr lang="en-US" altLang="ko-KR" sz="2000" b="1" dirty="0">
                <a:latin typeface="+mn-ea"/>
              </a:rPr>
              <a:t> 8.69%</a:t>
            </a:r>
            <a:r>
              <a:rPr lang="ko-KR" altLang="en-US" sz="2000" b="1" dirty="0">
                <a:latin typeface="+mn-ea"/>
              </a:rPr>
              <a:t>와 같거나 그보다 더 높다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자산가치 대비 대출금액의 비율이 </a:t>
            </a:r>
            <a:r>
              <a:rPr lang="en-US" altLang="ko-KR" sz="2000" b="1" dirty="0">
                <a:latin typeface="+mn-ea"/>
              </a:rPr>
              <a:t>87.4% </a:t>
            </a:r>
            <a:r>
              <a:rPr lang="ko-KR" altLang="en-US" sz="2000" b="1" dirty="0">
                <a:latin typeface="+mn-ea"/>
              </a:rPr>
              <a:t>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그러면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(THEN):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조기상환 확률은 </a:t>
            </a:r>
            <a:r>
              <a:rPr lang="en-US" altLang="ko-KR" sz="2000" b="1" dirty="0">
                <a:latin typeface="+mn-ea"/>
              </a:rPr>
              <a:t>25.6% </a:t>
            </a:r>
            <a:r>
              <a:rPr lang="ko-KR" altLang="en-US" sz="2000" b="1" dirty="0">
                <a:latin typeface="+mn-ea"/>
              </a:rPr>
              <a:t>이다</a:t>
            </a:r>
            <a:r>
              <a:rPr lang="en-US" altLang="ko-KR" sz="2000" b="1" dirty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9181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1026" name="Picture 2" descr="C:\Users\user\Desktop\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12192000" cy="5021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761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55370" y="816429"/>
            <a:ext cx="731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Decision Tree: 20%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기준 다양한 향상도 성과 기록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748971" y="2450494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Decision Tree(Leafs)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기준 향상도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31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2050" name="Picture 2" descr="C:\Users\user\Desktop\1_4DggM7mvm8IhuTbwvWzMr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3914" y="614589"/>
            <a:ext cx="9266926" cy="55140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6053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2050" name="Picture 2" descr="C:\Users\user\Desktop\21091D37569900BA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9116" y="0"/>
            <a:ext cx="4884284" cy="683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699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2429" y="841829"/>
            <a:ext cx="845295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6</a:t>
            </a:r>
            <a:r>
              <a:rPr lang="ko-KR" altLang="en-US" sz="2400" dirty="0">
                <a:latin typeface="+mn-ea"/>
              </a:rPr>
              <a:t>명 중에는 음치도 있고 노래를 잘하는 실력자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도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번호   </a:t>
            </a:r>
            <a:r>
              <a:rPr lang="en-US" altLang="ko-KR" sz="2400" dirty="0">
                <a:latin typeface="+mn-ea"/>
              </a:rPr>
              <a:t>[  1,    2,    3,     4,     5,   6  ]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정답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 </a:t>
            </a:r>
            <a:r>
              <a:rPr lang="ko-KR" altLang="en-US" sz="2400" dirty="0">
                <a:latin typeface="+mn-ea"/>
              </a:rPr>
              <a:t>가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누가 </a:t>
            </a:r>
            <a:r>
              <a:rPr lang="ko-KR" altLang="en-US" sz="2400" u="sng" dirty="0">
                <a:latin typeface="+mn-ea"/>
              </a:rPr>
              <a:t>음치</a:t>
            </a:r>
            <a:r>
              <a:rPr lang="ko-KR" altLang="en-US" sz="2400" dirty="0">
                <a:latin typeface="+mn-ea"/>
              </a:rPr>
              <a:t>인지 겉모습만 보고 맞춰야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감으로 예측을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       </a:t>
            </a:r>
          </a:p>
          <a:p>
            <a:r>
              <a:rPr lang="ko-KR" altLang="en-US" sz="2400" dirty="0">
                <a:latin typeface="+mn-ea"/>
              </a:rPr>
              <a:t>예측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15956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C4C24-1C09-4C40-A8C9-FD843896C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" b="-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3BB73-DC01-495D-B5BB-6DDBEDE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CFF5D6-E2BD-4133-A581-F7CDA2A5BBB8}" type="slidenum">
              <a:rPr lang="ko-KR" altLang="en-US" smtClean="0"/>
              <a:pPr>
                <a:spcAft>
                  <a:spcPts val="600"/>
                </a:spcAft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5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08B462-327F-47FE-8F6E-51FA4DEB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B51AD02-027A-4157-8D6D-9EA65A93778A}"/>
              </a:ext>
            </a:extLst>
          </p:cNvPr>
          <p:cNvCxnSpPr/>
          <p:nvPr/>
        </p:nvCxnSpPr>
        <p:spPr>
          <a:xfrm>
            <a:off x="2104008" y="5042517"/>
            <a:ext cx="8176334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11DA455-94A9-4CF8-9102-DD8A9F125382}"/>
              </a:ext>
            </a:extLst>
          </p:cNvPr>
          <p:cNvCxnSpPr>
            <a:cxnSpLocks/>
          </p:cNvCxnSpPr>
          <p:nvPr/>
        </p:nvCxnSpPr>
        <p:spPr>
          <a:xfrm>
            <a:off x="2914254" y="1784303"/>
            <a:ext cx="1" cy="3338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66E35E8-7F15-4536-80DD-A51F2375F682}"/>
              </a:ext>
            </a:extLst>
          </p:cNvPr>
          <p:cNvCxnSpPr/>
          <p:nvPr/>
        </p:nvCxnSpPr>
        <p:spPr>
          <a:xfrm>
            <a:off x="4989250" y="2130641"/>
            <a:ext cx="0" cy="2911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C82DA39-C222-4CC2-83FC-816379BAE436}"/>
              </a:ext>
            </a:extLst>
          </p:cNvPr>
          <p:cNvCxnSpPr/>
          <p:nvPr/>
        </p:nvCxnSpPr>
        <p:spPr>
          <a:xfrm>
            <a:off x="7277100" y="4752975"/>
            <a:ext cx="0" cy="289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7771E1-8B49-4F6B-8514-7A44EED76B44}"/>
              </a:ext>
            </a:extLst>
          </p:cNvPr>
          <p:cNvSpPr txBox="1"/>
          <p:nvPr/>
        </p:nvSpPr>
        <p:spPr>
          <a:xfrm>
            <a:off x="2492049" y="45683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B6FEF-DCBB-4B2A-9D5B-59E07C2BC430}"/>
              </a:ext>
            </a:extLst>
          </p:cNvPr>
          <p:cNvSpPr txBox="1"/>
          <p:nvPr/>
        </p:nvSpPr>
        <p:spPr>
          <a:xfrm>
            <a:off x="2182760" y="1945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8EBA1-48D6-465F-AF95-98AF03D8EF3C}"/>
              </a:ext>
            </a:extLst>
          </p:cNvPr>
          <p:cNvSpPr txBox="1"/>
          <p:nvPr/>
        </p:nvSpPr>
        <p:spPr>
          <a:xfrm>
            <a:off x="4769306" y="1478281"/>
            <a:ext cx="46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45E6D-6964-4664-A6FB-89CD4DE5B3ED}"/>
              </a:ext>
            </a:extLst>
          </p:cNvPr>
          <p:cNvSpPr txBox="1"/>
          <p:nvPr/>
        </p:nvSpPr>
        <p:spPr>
          <a:xfrm>
            <a:off x="7064246" y="4238872"/>
            <a:ext cx="46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E413F-D82E-4EB1-B153-7B8433FFD1B5}"/>
              </a:ext>
            </a:extLst>
          </p:cNvPr>
          <p:cNvSpPr txBox="1"/>
          <p:nvPr/>
        </p:nvSpPr>
        <p:spPr>
          <a:xfrm>
            <a:off x="2910753" y="5743575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산술평균</a:t>
            </a:r>
            <a:r>
              <a:rPr lang="en-US" altLang="ko-KR" dirty="0"/>
              <a:t>:  505  ~  x0</a:t>
            </a:r>
            <a:r>
              <a:rPr lang="ko-KR" altLang="en-US" dirty="0"/>
              <a:t> 평균과 거의 같다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528E28-5A4E-424A-A78C-98AE652D6DCB}"/>
              </a:ext>
            </a:extLst>
          </p:cNvPr>
          <p:cNvCxnSpPr/>
          <p:nvPr/>
        </p:nvCxnSpPr>
        <p:spPr>
          <a:xfrm>
            <a:off x="5004028" y="2137155"/>
            <a:ext cx="2294940" cy="2668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7EFA6D-890A-421E-83C6-AA323ECB90C8}"/>
              </a:ext>
            </a:extLst>
          </p:cNvPr>
          <p:cNvCxnSpPr/>
          <p:nvPr/>
        </p:nvCxnSpPr>
        <p:spPr>
          <a:xfrm>
            <a:off x="6096000" y="3429000"/>
            <a:ext cx="0" cy="1676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189EEE1-3FF2-4A95-98EF-630663CE0849}"/>
              </a:ext>
            </a:extLst>
          </p:cNvPr>
          <p:cNvCxnSpPr/>
          <p:nvPr/>
        </p:nvCxnSpPr>
        <p:spPr>
          <a:xfrm>
            <a:off x="6856064" y="4423538"/>
            <a:ext cx="0" cy="618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C523E8E-B6B8-4C6D-9A08-CD7229B375C8}"/>
              </a:ext>
            </a:extLst>
          </p:cNvPr>
          <p:cNvSpPr/>
          <p:nvPr/>
        </p:nvSpPr>
        <p:spPr>
          <a:xfrm>
            <a:off x="6192175" y="4568309"/>
            <a:ext cx="399123" cy="237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C53DF-9121-45CE-BADB-08A38320A3F9}"/>
              </a:ext>
            </a:extLst>
          </p:cNvPr>
          <p:cNvSpPr txBox="1"/>
          <p:nvPr/>
        </p:nvSpPr>
        <p:spPr>
          <a:xfrm>
            <a:off x="6151498" y="1530719"/>
            <a:ext cx="530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F1-score =    2*</a:t>
            </a:r>
            <a:r>
              <a:rPr lang="en-US" altLang="ko-KR" dirty="0" err="1"/>
              <a:t>Reacll</a:t>
            </a:r>
            <a:r>
              <a:rPr lang="en-US" altLang="ko-KR" dirty="0"/>
              <a:t>*</a:t>
            </a:r>
            <a:r>
              <a:rPr lang="en-US" altLang="ko-KR" dirty="0" err="1"/>
              <a:t>Recision</a:t>
            </a:r>
            <a:r>
              <a:rPr lang="en-US" altLang="ko-KR" dirty="0"/>
              <a:t>/(</a:t>
            </a:r>
            <a:r>
              <a:rPr lang="en-US" altLang="ko-KR" dirty="0" err="1"/>
              <a:t>Recall+Precision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894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402386-A444-453E-BBB0-88AB06FC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E593E-0065-423A-BED1-D8BBF82D1FBD}"/>
              </a:ext>
            </a:extLst>
          </p:cNvPr>
          <p:cNvSpPr txBox="1"/>
          <p:nvPr/>
        </p:nvSpPr>
        <p:spPr>
          <a:xfrm>
            <a:off x="3668697" y="3244334"/>
            <a:ext cx="6094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/>
              <a:t>https://url.kr/cx1z8q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4881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751" t="24444" r="3229" b="28148"/>
          <a:stretch/>
        </p:blipFill>
        <p:spPr>
          <a:xfrm>
            <a:off x="1714500" y="756004"/>
            <a:ext cx="8553450" cy="53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2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68" y="1561495"/>
            <a:ext cx="6160169" cy="49774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5381" y="690295"/>
            <a:ext cx="6631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 분석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(Decision Tree)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15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5" y="1217696"/>
            <a:ext cx="11120367" cy="43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24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32" y="714066"/>
            <a:ext cx="6439231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83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6" y="0"/>
            <a:ext cx="1027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1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1" y="2599402"/>
            <a:ext cx="5715000" cy="1495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15" y="2088108"/>
            <a:ext cx="5086112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7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7" y="3723015"/>
            <a:ext cx="4238625" cy="1809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857377" y="1218248"/>
            <a:ext cx="8650840" cy="5167795"/>
          </a:xfrm>
        </p:spPr>
        <p:txBody>
          <a:bodyPr>
            <a:norm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matplotlib.pyplot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모듈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plot()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값을 서로 연결하여 라인 형태의 그래프 그림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기본 포맷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선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선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원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마커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‘r--‘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대쉬라인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‘r--‘)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사각형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‘g+’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녹색 십자모양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‘g+’)</a:t>
            </a: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V="1">
            <a:off x="2471652" y="5532766"/>
            <a:ext cx="2003367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967" y="3640975"/>
            <a:ext cx="3501488" cy="2238254"/>
          </a:xfrm>
          <a:prstGeom prst="rect">
            <a:avLst/>
          </a:prstGeom>
        </p:spPr>
      </p:pic>
      <p:sp>
        <p:nvSpPr>
          <p:cNvPr id="11" name="위로 구부러진 화살표 10"/>
          <p:cNvSpPr/>
          <p:nvPr/>
        </p:nvSpPr>
        <p:spPr bwMode="auto">
          <a:xfrm>
            <a:off x="3473334" y="5792453"/>
            <a:ext cx="4563688" cy="86221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39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97" y="2819034"/>
            <a:ext cx="5419725" cy="3457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1" y="1315036"/>
            <a:ext cx="30289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2" y="1734136"/>
            <a:ext cx="5495925" cy="350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92" y="2261821"/>
            <a:ext cx="3067050" cy="4000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8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2237" y="1247357"/>
            <a:ext cx="8716963" cy="2175497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figure() : 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 및 개수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객체에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1)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2)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호출 시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AxesSubplot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객체를 그래프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drawing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함수와 연결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04" y="3225800"/>
            <a:ext cx="5457825" cy="3495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" y="3404665"/>
            <a:ext cx="6029325" cy="29718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2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691450" y="1183264"/>
            <a:ext cx="8650840" cy="116157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 그래프들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1)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2)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2" y="2215661"/>
            <a:ext cx="5037769" cy="4642339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9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22873" y="2097910"/>
            <a:ext cx="3341715" cy="504980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파이썬의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기본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math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사용</a:t>
            </a:r>
            <a:endParaRPr lang="en-US" altLang="ko-KR" sz="1600" b="1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0739" y="4902925"/>
            <a:ext cx="279698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정수 </a:t>
            </a:r>
            <a:r>
              <a:rPr lang="en-US" altLang="ko-KR" dirty="0">
                <a:sym typeface="Wingdings" panose="05000000000000000000" pitchFamily="2" charset="2"/>
              </a:rPr>
              <a:t>0~5 </a:t>
            </a:r>
            <a:r>
              <a:rPr lang="ko-KR" altLang="en-US" dirty="0">
                <a:sym typeface="Wingdings" panose="05000000000000000000" pitchFamily="2" charset="2"/>
              </a:rPr>
              <a:t>사이 범위의 값에서 </a:t>
            </a:r>
            <a:r>
              <a:rPr lang="en-US" altLang="ko-KR" dirty="0">
                <a:sym typeface="Wingdings" panose="05000000000000000000" pitchFamily="2" charset="2"/>
              </a:rPr>
              <a:t>range(0,5)</a:t>
            </a:r>
            <a:r>
              <a:rPr lang="ko-KR" altLang="en-US" dirty="0">
                <a:sym typeface="Wingdings" panose="05000000000000000000" pitchFamily="2" charset="2"/>
              </a:rPr>
              <a:t>로는 시간의 값을 촘촘하게 만들 수 없음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6" y="1271847"/>
            <a:ext cx="4711107" cy="558615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sine, cosine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022" t="25000" r="833" b="32222"/>
          <a:stretch/>
        </p:blipFill>
        <p:spPr>
          <a:xfrm>
            <a:off x="1314450" y="981075"/>
            <a:ext cx="9827408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82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47101" y="1310054"/>
            <a:ext cx="9532177" cy="179852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Numerical Python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의 약자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행렬 연산이나 수치 계산에 자주 사용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numpy.arange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()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실수 단위로도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step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 가능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r>
              <a:rPr lang="en-US" altLang="ko-KR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arange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(0.0, 5.0, 0.1) : 0.0 ~ 5.0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사이에서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0.1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간격으로 값 생성</a:t>
            </a:r>
            <a:endParaRPr lang="en-US" altLang="ko-KR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numpy.pi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el-GR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π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1" y="3378265"/>
            <a:ext cx="5124450" cy="2543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751" y="3363628"/>
            <a:ext cx="3735217" cy="2557812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모듈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233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30" y="2276267"/>
            <a:ext cx="4593248" cy="4397095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74928" y="1262157"/>
            <a:ext cx="8897419" cy="11974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numpy.linspace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(start, end,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-points)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시작점과 끝점을 균일 간격으로 나눈 값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numpy.power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(x, y)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제곱 값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60" y="4379187"/>
            <a:ext cx="7324725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833" y="5244134"/>
            <a:ext cx="6610350" cy="5715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 bwMode="auto">
          <a:xfrm>
            <a:off x="8382899" y="5007837"/>
            <a:ext cx="357187" cy="23629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기반 값 생성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46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38287" y="1365677"/>
            <a:ext cx="8650840" cy="20438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title(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그래프 제목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5" y="3620862"/>
            <a:ext cx="4953000" cy="2790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18" y="3654591"/>
            <a:ext cx="4164676" cy="28843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 라벨 및 범례 표시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095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24834" y="2093504"/>
            <a:ext cx="8650840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legend()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범례 추가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loc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파라미터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표시 위치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48" y="200780"/>
            <a:ext cx="2486025" cy="410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4" y="2957740"/>
            <a:ext cx="5591175" cy="3476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67" y="3904169"/>
            <a:ext cx="3975767" cy="281616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multiple lines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41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41320" y="701550"/>
            <a:ext cx="6854673" cy="27004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numpy.random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randn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임의의 표준정규분포 데이터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matplotlib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hist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히스토그램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bin=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나누는 구간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cumulative=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누적 옵션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grid(True) 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그리드 배경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 err="1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savefig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(“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파일명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”)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파일로 저장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" y="3043405"/>
            <a:ext cx="5735782" cy="36780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39" y="3207298"/>
            <a:ext cx="4738257" cy="335028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histogram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980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559566" y="1799762"/>
            <a:ext cx="8650840" cy="8897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barh()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수평 차트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yticks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ticker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위치별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각 위치에서의 라벨 설정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3139555"/>
            <a:ext cx="5321096" cy="2939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09" y="3230783"/>
            <a:ext cx="4089862" cy="29326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Horizontal bar</a:t>
            </a:r>
          </a:p>
        </p:txBody>
      </p:sp>
    </p:spTree>
    <p:extLst>
      <p:ext uri="{BB962C8B-B14F-4D97-AF65-F5344CB8AC3E}">
        <p14:creationId xmlns:p14="http://schemas.microsoft.com/office/powerpoint/2010/main" val="34561713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87261" y="3164846"/>
            <a:ext cx="4950505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pie 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원 그래프 그리기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83" y="1703433"/>
            <a:ext cx="5872841" cy="46529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원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0069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07773" y="3222059"/>
            <a:ext cx="4058719" cy="88970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1" y="1691322"/>
            <a:ext cx="6327530" cy="43528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(2/1)</a:t>
            </a:r>
          </a:p>
        </p:txBody>
      </p:sp>
    </p:spTree>
    <p:extLst>
      <p:ext uri="{BB962C8B-B14F-4D97-AF65-F5344CB8AC3E}">
        <p14:creationId xmlns:p14="http://schemas.microsoft.com/office/powerpoint/2010/main" val="2429104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04" y="1700212"/>
            <a:ext cx="8524875" cy="483870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97378" y="1836136"/>
            <a:ext cx="8650840" cy="76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w"/>
              <a:defRPr sz="2000" b="1">
                <a:solidFill>
                  <a:srgbClr val="000000"/>
                </a:solidFill>
                <a:latin typeface="+mn-lt"/>
                <a:ea typeface="+mn-ea"/>
                <a:cs typeface="ＭＳ Ｐゴシック" charset="0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Char char="•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○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2526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7098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1670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6242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32265358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7009" y="2071739"/>
            <a:ext cx="10722488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시계열</a:t>
            </a:r>
            <a:r>
              <a:rPr lang="ko-KR" altLang="en-US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예측 분석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1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endParaRPr lang="ko-KR" altLang="en-US" sz="20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872" y="4738288"/>
            <a:ext cx="1186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https://github.com/JSJeong-me/KOSA-ML-BigData-Analysis/tree/main/prophet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03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09194" y="2680138"/>
            <a:ext cx="671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Big Data</a:t>
            </a:r>
            <a:endParaRPr lang="ko-KR" altLang="en-US" sz="72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89168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호텔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76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6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7" y="305190"/>
            <a:ext cx="11479365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41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8" y="1948990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단위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632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공장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9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742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9" y="311540"/>
            <a:ext cx="11504761" cy="62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526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80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34" y="2091612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단위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A2B3B0-1164-4EE1-8CD3-8D7E585427BD}"/>
              </a:ext>
            </a:extLst>
          </p:cNvPr>
          <p:cNvSpPr/>
          <p:nvPr/>
        </p:nvSpPr>
        <p:spPr>
          <a:xfrm>
            <a:off x="1428108" y="5661061"/>
            <a:ext cx="8301519" cy="510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C3368-8F6B-4AAD-B432-FDA3D2C38F78}"/>
              </a:ext>
            </a:extLst>
          </p:cNvPr>
          <p:cNvSpPr txBox="1"/>
          <p:nvPr/>
        </p:nvSpPr>
        <p:spPr>
          <a:xfrm>
            <a:off x="909778" y="5140343"/>
            <a:ext cx="12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2020.03.01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EB17C-B5D8-4C5F-804E-C7E09AE679CF}"/>
              </a:ext>
            </a:extLst>
          </p:cNvPr>
          <p:cNvSpPr txBox="1"/>
          <p:nvPr/>
        </p:nvSpPr>
        <p:spPr>
          <a:xfrm>
            <a:off x="8901360" y="5199207"/>
            <a:ext cx="12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2020.08.31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7F9EC-A441-4C02-83AE-D025DAEBA83F}"/>
              </a:ext>
            </a:extLst>
          </p:cNvPr>
          <p:cNvSpPr txBox="1"/>
          <p:nvPr/>
        </p:nvSpPr>
        <p:spPr>
          <a:xfrm>
            <a:off x="7831135" y="6302144"/>
            <a:ext cx="126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2020.08.24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5B2CA-6B1A-4ABC-9745-53CB3CE6DBD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55033" y="6171308"/>
            <a:ext cx="10274" cy="130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46030D-7FB4-4DB6-B074-637BC275BAEA}"/>
              </a:ext>
            </a:extLst>
          </p:cNvPr>
          <p:cNvSpPr txBox="1"/>
          <p:nvPr/>
        </p:nvSpPr>
        <p:spPr>
          <a:xfrm>
            <a:off x="4096923" y="5772301"/>
            <a:ext cx="14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1D06A-D63F-428C-B5B3-802493A87724}"/>
              </a:ext>
            </a:extLst>
          </p:cNvPr>
          <p:cNvSpPr txBox="1"/>
          <p:nvPr/>
        </p:nvSpPr>
        <p:spPr>
          <a:xfrm>
            <a:off x="8580634" y="5737603"/>
            <a:ext cx="139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0D0533-9040-4B33-BC43-3C697C1F930F}"/>
              </a:ext>
            </a:extLst>
          </p:cNvPr>
          <p:cNvCxnSpPr/>
          <p:nvPr/>
        </p:nvCxnSpPr>
        <p:spPr>
          <a:xfrm>
            <a:off x="8455033" y="5661061"/>
            <a:ext cx="0" cy="510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FCD6D2-D437-469D-8AF6-351A368501C2}"/>
              </a:ext>
            </a:extLst>
          </p:cNvPr>
          <p:cNvCxnSpPr>
            <a:cxnSpLocks/>
          </p:cNvCxnSpPr>
          <p:nvPr/>
        </p:nvCxnSpPr>
        <p:spPr>
          <a:xfrm>
            <a:off x="4012707" y="2452457"/>
            <a:ext cx="0" cy="236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C49707-64AD-489A-9FCA-D0EF71A9F26C}"/>
              </a:ext>
            </a:extLst>
          </p:cNvPr>
          <p:cNvCxnSpPr>
            <a:cxnSpLocks/>
          </p:cNvCxnSpPr>
          <p:nvPr/>
        </p:nvCxnSpPr>
        <p:spPr>
          <a:xfrm>
            <a:off x="5353235" y="2237173"/>
            <a:ext cx="0" cy="834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6490B2-A1F9-4FC7-9CD1-3FD903F66645}"/>
              </a:ext>
            </a:extLst>
          </p:cNvPr>
          <p:cNvCxnSpPr/>
          <p:nvPr/>
        </p:nvCxnSpPr>
        <p:spPr>
          <a:xfrm>
            <a:off x="6658252" y="2334827"/>
            <a:ext cx="0" cy="1633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0DDE66-B867-4159-A056-886C27EE0B8C}"/>
              </a:ext>
            </a:extLst>
          </p:cNvPr>
          <p:cNvCxnSpPr/>
          <p:nvPr/>
        </p:nvCxnSpPr>
        <p:spPr>
          <a:xfrm flipV="1">
            <a:off x="4678532" y="2334827"/>
            <a:ext cx="0" cy="1473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2FD278-04C4-498C-B7A9-A7C623A3D8CB}"/>
              </a:ext>
            </a:extLst>
          </p:cNvPr>
          <p:cNvCxnSpPr/>
          <p:nvPr/>
        </p:nvCxnSpPr>
        <p:spPr>
          <a:xfrm>
            <a:off x="5965794" y="2334827"/>
            <a:ext cx="0" cy="399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A67F874-A7A7-4858-A027-5888177653D5}"/>
              </a:ext>
            </a:extLst>
          </p:cNvPr>
          <p:cNvCxnSpPr/>
          <p:nvPr/>
        </p:nvCxnSpPr>
        <p:spPr>
          <a:xfrm>
            <a:off x="7261934" y="2452457"/>
            <a:ext cx="0" cy="142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F24D2A5-B50E-4623-A7DA-296815E8D7CD}"/>
              </a:ext>
            </a:extLst>
          </p:cNvPr>
          <p:cNvCxnSpPr/>
          <p:nvPr/>
        </p:nvCxnSpPr>
        <p:spPr>
          <a:xfrm>
            <a:off x="7918882" y="2452457"/>
            <a:ext cx="0" cy="210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FB9A2CF-AE4F-4660-BFCB-36E9ABE43550}"/>
              </a:ext>
            </a:extLst>
          </p:cNvPr>
          <p:cNvSpPr txBox="1"/>
          <p:nvPr/>
        </p:nvSpPr>
        <p:spPr>
          <a:xfrm>
            <a:off x="701336" y="2024109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MAE: L1 loss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996031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5BF839-3302-4D36-8036-D31F1F13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7720C-EA66-40F3-81D8-E6E145FA038D}"/>
              </a:ext>
            </a:extLst>
          </p:cNvPr>
          <p:cNvSpPr txBox="1"/>
          <p:nvPr/>
        </p:nvSpPr>
        <p:spPr>
          <a:xfrm>
            <a:off x="4749554" y="816746"/>
            <a:ext cx="213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연구모형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4D3A5E-F21D-4639-A189-B811BC28A2C4}"/>
              </a:ext>
            </a:extLst>
          </p:cNvPr>
          <p:cNvSpPr/>
          <p:nvPr/>
        </p:nvSpPr>
        <p:spPr>
          <a:xfrm>
            <a:off x="1401192" y="2122983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E8DAB-667B-449C-A6EA-EF0DF327841E}"/>
              </a:ext>
            </a:extLst>
          </p:cNvPr>
          <p:cNvSpPr/>
          <p:nvPr/>
        </p:nvSpPr>
        <p:spPr>
          <a:xfrm>
            <a:off x="1473693" y="5832567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V5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4CEBD2-5642-4D9A-A5E5-F8B77CEFECF6}"/>
              </a:ext>
            </a:extLst>
          </p:cNvPr>
          <p:cNvSpPr/>
          <p:nvPr/>
        </p:nvSpPr>
        <p:spPr>
          <a:xfrm>
            <a:off x="1401192" y="3057617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8E1C56-E780-437C-AF4E-A18FACF1AC5C}"/>
              </a:ext>
            </a:extLst>
          </p:cNvPr>
          <p:cNvSpPr/>
          <p:nvPr/>
        </p:nvSpPr>
        <p:spPr>
          <a:xfrm>
            <a:off x="1473693" y="4048717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V3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FA2AE0-C71E-465C-BD00-244BE49FFFA2}"/>
              </a:ext>
            </a:extLst>
          </p:cNvPr>
          <p:cNvSpPr/>
          <p:nvPr/>
        </p:nvSpPr>
        <p:spPr>
          <a:xfrm>
            <a:off x="1473693" y="4877300"/>
            <a:ext cx="2574524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V4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FEA823-EA15-42A4-AD88-C937ADABF7A5}"/>
              </a:ext>
            </a:extLst>
          </p:cNvPr>
          <p:cNvSpPr txBox="1"/>
          <p:nvPr/>
        </p:nvSpPr>
        <p:spPr>
          <a:xfrm>
            <a:off x="7574274" y="4151323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(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우선입지대상행정동선정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C23A46-810B-489D-B003-38EB7A93CCC4}"/>
              </a:ext>
            </a:extLst>
          </p:cNvPr>
          <p:cNvSpPr txBox="1"/>
          <p:nvPr/>
        </p:nvSpPr>
        <p:spPr>
          <a:xfrm>
            <a:off x="7914757" y="3781991"/>
            <a:ext cx="2279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NanumSquare_ac" panose="020B0600000101010101" pitchFamily="50" charset="-127"/>
                <a:ea typeface="NanumSquare_ac" panose="020B0600000101010101" pitchFamily="50" charset="-127"/>
              </a:rPr>
              <a:t>우선입지위치선정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B6D5D4-1EFB-4670-BB90-6DEF2AB5E14C}"/>
              </a:ext>
            </a:extLst>
          </p:cNvPr>
          <p:cNvSpPr/>
          <p:nvPr/>
        </p:nvSpPr>
        <p:spPr>
          <a:xfrm>
            <a:off x="7116097" y="3143370"/>
            <a:ext cx="3331675" cy="18106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A4D8F9-B7AA-4BA4-B276-D6BB9B79EBEA}"/>
              </a:ext>
            </a:extLst>
          </p:cNvPr>
          <p:cNvCxnSpPr>
            <a:stCxn id="4" idx="3"/>
            <a:endCxn id="15" idx="1"/>
          </p:cNvCxnSpPr>
          <p:nvPr/>
        </p:nvCxnSpPr>
        <p:spPr>
          <a:xfrm>
            <a:off x="3975716" y="2384875"/>
            <a:ext cx="3140381" cy="1663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6FDCB6-531A-4CCB-B2D3-66123798C1BD}"/>
              </a:ext>
            </a:extLst>
          </p:cNvPr>
          <p:cNvCxnSpPr>
            <a:stCxn id="8" idx="3"/>
            <a:endCxn id="15" idx="1"/>
          </p:cNvCxnSpPr>
          <p:nvPr/>
        </p:nvCxnSpPr>
        <p:spPr>
          <a:xfrm>
            <a:off x="3975716" y="3319509"/>
            <a:ext cx="3140381" cy="72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8FEB208-1B5D-4993-8698-3A3CE0E53127}"/>
              </a:ext>
            </a:extLst>
          </p:cNvPr>
          <p:cNvCxnSpPr>
            <a:stCxn id="9" idx="3"/>
            <a:endCxn id="15" idx="1"/>
          </p:cNvCxnSpPr>
          <p:nvPr/>
        </p:nvCxnSpPr>
        <p:spPr>
          <a:xfrm flipV="1">
            <a:off x="4048217" y="4048717"/>
            <a:ext cx="3067880" cy="261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46D7D68-6AA2-4214-9D06-CEC3D2DA82F4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4048217" y="4048717"/>
            <a:ext cx="3067880" cy="109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9FCDB25-0F66-4978-97CA-0AC34AE9C7C6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4048217" y="4048717"/>
            <a:ext cx="3067880" cy="2045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8DFD30-FAAA-4B5B-873B-6CC3E2CE4685}"/>
              </a:ext>
            </a:extLst>
          </p:cNvPr>
          <p:cNvSpPr txBox="1"/>
          <p:nvPr/>
        </p:nvSpPr>
        <p:spPr>
          <a:xfrm>
            <a:off x="8291744" y="25123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목표변수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B0900D-13AA-4187-97A8-96F50C6A8212}"/>
              </a:ext>
            </a:extLst>
          </p:cNvPr>
          <p:cNvSpPr txBox="1"/>
          <p:nvPr/>
        </p:nvSpPr>
        <p:spPr>
          <a:xfrm>
            <a:off x="1602259" y="139238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입력변수</a:t>
            </a:r>
            <a:r>
              <a:rPr lang="en-US" altLang="ko-KR" dirty="0"/>
              <a:t>(</a:t>
            </a:r>
            <a:r>
              <a:rPr lang="ko-KR" altLang="en-US" dirty="0"/>
              <a:t>독립변수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1B06C-503E-4A8E-A5E0-93588B82B7C8}"/>
              </a:ext>
            </a:extLst>
          </p:cNvPr>
          <p:cNvSpPr txBox="1"/>
          <p:nvPr/>
        </p:nvSpPr>
        <p:spPr>
          <a:xfrm>
            <a:off x="8291744" y="5401083"/>
            <a:ext cx="124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default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3207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ECC230-8EC5-4300-B05A-89E04D06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1D9A4E-7A20-443C-9AD6-96918447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68" y="0"/>
            <a:ext cx="8097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5656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10138</TotalTime>
  <Words>3963</Words>
  <Application>Microsoft Office PowerPoint</Application>
  <PresentationFormat>와이드스크린</PresentationFormat>
  <Paragraphs>684</Paragraphs>
  <Slides>125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9" baseType="lpstr">
      <vt:lpstr>NanumSquare_ac</vt:lpstr>
      <vt:lpstr>NotoSansKR</vt:lpstr>
      <vt:lpstr>Malgun Gothic</vt:lpstr>
      <vt:lpstr>Malgun Gothic</vt:lpstr>
      <vt:lpstr>함초롬바탕</vt:lpstr>
      <vt:lpstr>휴먼명조</vt:lpstr>
      <vt:lpstr>Arial</vt:lpstr>
      <vt:lpstr>Calibri</vt:lpstr>
      <vt:lpstr>Calibri Light</vt:lpstr>
      <vt:lpstr>Courier New</vt:lpstr>
      <vt:lpstr>Times New Roman</vt:lpstr>
      <vt:lpstr>Wingdings</vt:lpstr>
      <vt:lpstr>Wingdings 2</vt:lpstr>
      <vt:lpstr>HDOfficeLightV0</vt:lpstr>
      <vt:lpstr>머신러닝 기반 빅데이터 분석 &amp; 시각화 과정</vt:lpstr>
      <vt:lpstr>PowerPoint 프레젠테이션</vt:lpstr>
      <vt:lpstr>PowerPoint 프레젠테이션</vt:lpstr>
      <vt:lpstr>PowerPoint 프레젠테이션</vt:lpstr>
      <vt:lpstr>PowerPoint 프레젠테이션</vt:lpstr>
      <vt:lpstr>머신러닝 vs 딥러닝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Machine Learning vs Deep Learning</vt:lpstr>
      <vt:lpstr>PowerPoint 프레젠테이션</vt:lpstr>
      <vt:lpstr>PowerPoint 프레젠테이션</vt:lpstr>
      <vt:lpstr>딥러닝 Multi 레이어 - MLP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 Tree – 예측분석 사례</vt:lpstr>
      <vt:lpstr>PowerPoint 프레젠테이션</vt:lpstr>
      <vt:lpstr>PowerPoint 프레젠테이션</vt:lpstr>
      <vt:lpstr>PowerPoint 프레젠테이션</vt:lpstr>
      <vt:lpstr>Decision Tree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시각화 - 간단한 그래프 그리기</vt:lpstr>
      <vt:lpstr>데이터 시각화 - 간단한 그래프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시계열 예측 분석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</dc:creator>
  <cp:lastModifiedBy>COM</cp:lastModifiedBy>
  <cp:revision>799</cp:revision>
  <cp:lastPrinted>2017-11-17T18:47:44Z</cp:lastPrinted>
  <dcterms:created xsi:type="dcterms:W3CDTF">2017-02-28T23:32:22Z</dcterms:created>
  <dcterms:modified xsi:type="dcterms:W3CDTF">2021-10-05T07:35:09Z</dcterms:modified>
</cp:coreProperties>
</file>